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5" r:id="rId2"/>
    <p:sldId id="261" r:id="rId3"/>
    <p:sldId id="262" r:id="rId4"/>
    <p:sldId id="263" r:id="rId5"/>
    <p:sldId id="264" r:id="rId6"/>
    <p:sldId id="299" r:id="rId7"/>
    <p:sldId id="256" r:id="rId8"/>
    <p:sldId id="272" r:id="rId9"/>
    <p:sldId id="257" r:id="rId10"/>
    <p:sldId id="278" r:id="rId11"/>
    <p:sldId id="279" r:id="rId12"/>
    <p:sldId id="277" r:id="rId13"/>
    <p:sldId id="258" r:id="rId14"/>
    <p:sldId id="269" r:id="rId15"/>
    <p:sldId id="282" r:id="rId16"/>
    <p:sldId id="266" r:id="rId17"/>
    <p:sldId id="259" r:id="rId18"/>
    <p:sldId id="285" r:id="rId19"/>
    <p:sldId id="292" r:id="rId20"/>
    <p:sldId id="267" r:id="rId21"/>
    <p:sldId id="30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Bryndan Write" panose="020B0604020202020204" charset="0"/>
      <p:regular r:id="rId27"/>
    </p:embeddedFont>
    <p:embeddedFont>
      <p:font typeface="Poppins Medium" panose="020B0604020202020204" charset="-9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33CC"/>
    <a:srgbClr val="99CC00"/>
    <a:srgbClr val="009999"/>
    <a:srgbClr val="3399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74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7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45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6.png"/><Relationship Id="rId24" Type="http://schemas.openxmlformats.org/officeDocument/2006/relationships/image" Target="../media/image54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25.svg"/><Relationship Id="rId19" Type="http://schemas.openxmlformats.org/officeDocument/2006/relationships/image" Target="../media/image10.png"/><Relationship Id="rId4" Type="http://schemas.openxmlformats.org/officeDocument/2006/relationships/image" Target="../media/image41.svg"/><Relationship Id="rId9" Type="http://schemas.openxmlformats.org/officeDocument/2006/relationships/image" Target="../media/image5.png"/><Relationship Id="rId14" Type="http://schemas.openxmlformats.org/officeDocument/2006/relationships/image" Target="../media/image19.svg"/><Relationship Id="rId22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50.svg"/><Relationship Id="rId4" Type="http://schemas.openxmlformats.org/officeDocument/2006/relationships/image" Target="../media/image17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5" Type="http://schemas.openxmlformats.org/officeDocument/2006/relationships/image" Target="../media/image34.png"/><Relationship Id="rId10" Type="http://schemas.openxmlformats.org/officeDocument/2006/relationships/image" Target="../media/image9.sv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7.png"/><Relationship Id="rId18" Type="http://schemas.openxmlformats.org/officeDocument/2006/relationships/image" Target="../media/image21.svg"/><Relationship Id="rId21" Type="http://schemas.openxmlformats.org/officeDocument/2006/relationships/image" Target="../media/image43.png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image" Target="../media/image4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25.svg"/><Relationship Id="rId19" Type="http://schemas.openxmlformats.org/officeDocument/2006/relationships/image" Target="../media/image17.png"/><Relationship Id="rId4" Type="http://schemas.openxmlformats.org/officeDocument/2006/relationships/image" Target="../media/image41.svg"/><Relationship Id="rId9" Type="http://schemas.openxmlformats.org/officeDocument/2006/relationships/image" Target="../media/image5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image" Target="../media/image1.jpe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image" Target="../media/image52.svg"/><Relationship Id="rId4" Type="http://schemas.openxmlformats.org/officeDocument/2006/relationships/image" Target="../media/image3.svg"/><Relationship Id="rId9" Type="http://schemas.openxmlformats.org/officeDocument/2006/relationships/image" Target="../media/image45.png"/><Relationship Id="rId1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25.svg"/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12" Type="http://schemas.openxmlformats.org/officeDocument/2006/relationships/image" Target="../media/image31.sv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9" Type="http://schemas.openxmlformats.org/officeDocument/2006/relationships/image" Target="../media/image47.png"/><Relationship Id="rId4" Type="http://schemas.openxmlformats.org/officeDocument/2006/relationships/image" Target="../media/image33.sv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31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.svg"/><Relationship Id="rId18" Type="http://schemas.openxmlformats.org/officeDocument/2006/relationships/image" Target="../media/image12.png"/><Relationship Id="rId3" Type="http://schemas.openxmlformats.org/officeDocument/2006/relationships/image" Target="../media/image1.jpeg"/><Relationship Id="rId21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31.png"/><Relationship Id="rId17" Type="http://schemas.openxmlformats.org/officeDocument/2006/relationships/image" Target="../media/image13.svg"/><Relationship Id="rId25" Type="http://schemas.openxmlformats.org/officeDocument/2006/relationships/image" Target="../media/image23.svg"/><Relationship Id="rId2" Type="http://schemas.openxmlformats.org/officeDocument/2006/relationships/image" Target="../media/image48.png"/><Relationship Id="rId16" Type="http://schemas.openxmlformats.org/officeDocument/2006/relationships/image" Target="../media/image3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svg"/><Relationship Id="rId24" Type="http://schemas.openxmlformats.org/officeDocument/2006/relationships/image" Target="../media/image10.pn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10" Type="http://schemas.openxmlformats.org/officeDocument/2006/relationships/image" Target="../media/image30.png"/><Relationship Id="rId19" Type="http://schemas.openxmlformats.org/officeDocument/2006/relationships/image" Target="../media/image54.svg"/><Relationship Id="rId4" Type="http://schemas.openxmlformats.org/officeDocument/2006/relationships/image" Target="../media/image28.png"/><Relationship Id="rId9" Type="http://schemas.openxmlformats.org/officeDocument/2006/relationships/image" Target="../media/image5.svg"/><Relationship Id="rId14" Type="http://schemas.openxmlformats.org/officeDocument/2006/relationships/image" Target="../media/image32.png"/><Relationship Id="rId2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23.svg"/><Relationship Id="rId5" Type="http://schemas.openxmlformats.org/officeDocument/2006/relationships/image" Target="../media/image44.pn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25.svg"/><Relationship Id="rId12" Type="http://schemas.openxmlformats.org/officeDocument/2006/relationships/image" Target="../media/image31.svg"/><Relationship Id="rId17" Type="http://schemas.openxmlformats.org/officeDocument/2006/relationships/image" Target="../media/image5.png"/><Relationship Id="rId2" Type="http://schemas.openxmlformats.org/officeDocument/2006/relationships/image" Target="../media/image46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5" Type="http://schemas.openxmlformats.org/officeDocument/2006/relationships/image" Target="../media/image4.pn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1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.png"/><Relationship Id="rId18" Type="http://schemas.openxmlformats.org/officeDocument/2006/relationships/image" Target="../media/image31.sv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25.sv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9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.png"/><Relationship Id="rId24" Type="http://schemas.openxmlformats.org/officeDocument/2006/relationships/image" Target="../media/image29.sv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23" Type="http://schemas.openxmlformats.org/officeDocument/2006/relationships/image" Target="../media/image17.png"/><Relationship Id="rId10" Type="http://schemas.openxmlformats.org/officeDocument/2006/relationships/image" Target="../media/image17.svg"/><Relationship Id="rId19" Type="http://schemas.openxmlformats.org/officeDocument/2006/relationships/image" Target="../media/image8.png"/><Relationship Id="rId4" Type="http://schemas.openxmlformats.org/officeDocument/2006/relationships/image" Target="../media/image41.svg"/><Relationship Id="rId9" Type="http://schemas.openxmlformats.org/officeDocument/2006/relationships/image" Target="../media/image4.png"/><Relationship Id="rId14" Type="http://schemas.openxmlformats.org/officeDocument/2006/relationships/image" Target="../media/image43.svg"/><Relationship Id="rId22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29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9.svg"/><Relationship Id="rId4" Type="http://schemas.openxmlformats.org/officeDocument/2006/relationships/image" Target="../media/image29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25.svg"/><Relationship Id="rId17" Type="http://schemas.openxmlformats.org/officeDocument/2006/relationships/image" Target="../media/image8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19.svg"/><Relationship Id="rId20" Type="http://schemas.openxmlformats.org/officeDocument/2006/relationships/image" Target="../media/image45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.png"/><Relationship Id="rId24" Type="http://schemas.openxmlformats.org/officeDocument/2006/relationships/image" Target="../media/image29.sv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17.svg"/><Relationship Id="rId31" Type="http://schemas.openxmlformats.org/officeDocument/2006/relationships/image" Target="../media/image25.png"/><Relationship Id="rId4" Type="http://schemas.openxmlformats.org/officeDocument/2006/relationships/image" Target="../media/image41.svg"/><Relationship Id="rId14" Type="http://schemas.openxmlformats.org/officeDocument/2006/relationships/image" Target="../media/image43.svg"/><Relationship Id="rId22" Type="http://schemas.openxmlformats.org/officeDocument/2006/relationships/image" Target="../media/image21.sv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1.svg"/><Relationship Id="rId17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31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36.png"/><Relationship Id="rId10" Type="http://schemas.openxmlformats.org/officeDocument/2006/relationships/image" Target="../media/image45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11.sv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31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541694" y="5491771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799" y="0"/>
                </a:lnTo>
                <a:lnTo>
                  <a:pt x="6763799" y="7058994"/>
                </a:lnTo>
                <a:lnTo>
                  <a:pt x="0" y="7058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2449048" y="8341571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2" y="0"/>
                </a:lnTo>
                <a:lnTo>
                  <a:pt x="4185292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740273" y="-462487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97308" flipH="1">
            <a:off x="1631179" y="37385"/>
            <a:ext cx="3314813" cy="2025049"/>
          </a:xfrm>
          <a:custGeom>
            <a:avLst/>
            <a:gdLst/>
            <a:ahLst/>
            <a:cxnLst/>
            <a:rect l="l" t="t" r="r" b="b"/>
            <a:pathLst>
              <a:path w="3314813" h="2025049">
                <a:moveTo>
                  <a:pt x="3314813" y="0"/>
                </a:moveTo>
                <a:lnTo>
                  <a:pt x="0" y="0"/>
                </a:lnTo>
                <a:lnTo>
                  <a:pt x="0" y="2025049"/>
                </a:lnTo>
                <a:lnTo>
                  <a:pt x="3314813" y="2025049"/>
                </a:lnTo>
                <a:lnTo>
                  <a:pt x="331481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017741" y="-2944068"/>
            <a:ext cx="7767244" cy="6340895"/>
          </a:xfrm>
          <a:custGeom>
            <a:avLst/>
            <a:gdLst/>
            <a:ahLst/>
            <a:cxnLst/>
            <a:rect l="l" t="t" r="r" b="b"/>
            <a:pathLst>
              <a:path w="7767244" h="6340895">
                <a:moveTo>
                  <a:pt x="0" y="0"/>
                </a:moveTo>
                <a:lnTo>
                  <a:pt x="7767244" y="0"/>
                </a:lnTo>
                <a:lnTo>
                  <a:pt x="7767244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094876">
            <a:off x="17289318" y="-3224451"/>
            <a:ext cx="4318350" cy="7996945"/>
          </a:xfrm>
          <a:custGeom>
            <a:avLst/>
            <a:gdLst/>
            <a:ahLst/>
            <a:cxnLst/>
            <a:rect l="l" t="t" r="r" b="b"/>
            <a:pathLst>
              <a:path w="4318350" h="7996945">
                <a:moveTo>
                  <a:pt x="0" y="0"/>
                </a:moveTo>
                <a:lnTo>
                  <a:pt x="4318350" y="0"/>
                </a:lnTo>
                <a:lnTo>
                  <a:pt x="4318350" y="7996945"/>
                </a:lnTo>
                <a:lnTo>
                  <a:pt x="0" y="7996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 flipV="1">
            <a:off x="13876391" y="6512825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1"/>
                </a:moveTo>
                <a:lnTo>
                  <a:pt x="0" y="3657491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21455">
            <a:off x="-2120106" y="2322059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545968">
            <a:off x="-5868912" y="5217128"/>
            <a:ext cx="9577623" cy="7320624"/>
          </a:xfrm>
          <a:custGeom>
            <a:avLst/>
            <a:gdLst/>
            <a:ahLst/>
            <a:cxnLst/>
            <a:rect l="l" t="t" r="r" b="b"/>
            <a:pathLst>
              <a:path w="9577623" h="7320624">
                <a:moveTo>
                  <a:pt x="0" y="0"/>
                </a:moveTo>
                <a:lnTo>
                  <a:pt x="9577623" y="0"/>
                </a:lnTo>
                <a:lnTo>
                  <a:pt x="9577623" y="7320624"/>
                </a:lnTo>
                <a:lnTo>
                  <a:pt x="0" y="73206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 l="-11752" t="-66616"/>
            </a:stretch>
          </a:blipFill>
        </p:spPr>
      </p:sp>
      <p:sp>
        <p:nvSpPr>
          <p:cNvPr id="12" name="Freeform 12"/>
          <p:cNvSpPr/>
          <p:nvPr/>
        </p:nvSpPr>
        <p:spPr>
          <a:xfrm rot="-9265859">
            <a:off x="186041" y="8150296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9" y="0"/>
                </a:lnTo>
                <a:lnTo>
                  <a:pt x="6205089" y="5662143"/>
                </a:lnTo>
                <a:lnTo>
                  <a:pt x="0" y="56621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13038" y="2507216"/>
            <a:ext cx="12061924" cy="197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015"/>
              </a:lnSpc>
              <a:spcBef>
                <a:spcPct val="0"/>
              </a:spcBef>
            </a:pPr>
            <a:r>
              <a:rPr lang="tr-TR" sz="12153" spc="72" dirty="0" smtClean="0">
                <a:solidFill>
                  <a:srgbClr val="103E7B"/>
                </a:solidFill>
                <a:latin typeface="Bryndan Write"/>
              </a:rPr>
              <a:t>ÖFKE DENETİMİ</a:t>
            </a:r>
            <a:endParaRPr lang="en-US" sz="12153" spc="72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5" name="Freeform 15"/>
          <p:cNvSpPr/>
          <p:nvPr/>
        </p:nvSpPr>
        <p:spPr>
          <a:xfrm rot="-5496163">
            <a:off x="9021953" y="7829604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60142" flipH="1">
            <a:off x="8623768" y="1434361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7" name="Resim 1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47693" y="4538827"/>
            <a:ext cx="6401355" cy="374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33400" y="1866900"/>
            <a:ext cx="13946107" cy="7450706"/>
          </a:xfrm>
          <a:custGeom>
            <a:avLst/>
            <a:gdLst/>
            <a:ahLst/>
            <a:cxnLst/>
            <a:rect l="l" t="t" r="r" b="b"/>
            <a:pathLst>
              <a:path w="16156297" h="13189413">
                <a:moveTo>
                  <a:pt x="0" y="0"/>
                </a:moveTo>
                <a:lnTo>
                  <a:pt x="16156297" y="0"/>
                </a:lnTo>
                <a:lnTo>
                  <a:pt x="16156297" y="13189413"/>
                </a:lnTo>
                <a:lnTo>
                  <a:pt x="0" y="1318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3985" y="2925279"/>
            <a:ext cx="11401295" cy="1619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152"/>
              </a:lnSpc>
              <a:spcBef>
                <a:spcPct val="0"/>
              </a:spcBef>
            </a:pPr>
            <a:r>
              <a:rPr lang="tr-TR" sz="3600" b="1" spc="64" dirty="0" smtClean="0">
                <a:solidFill>
                  <a:srgbClr val="103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ÖFKE NE ZAMAN ORTAYA ÇIKAR</a:t>
            </a:r>
            <a:endParaRPr lang="en-US" sz="3600" b="1" spc="64" dirty="0">
              <a:solidFill>
                <a:srgbClr val="103E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406150" y="5728803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799" y="0"/>
                </a:lnTo>
                <a:lnTo>
                  <a:pt x="6763799" y="7058994"/>
                </a:lnTo>
                <a:lnTo>
                  <a:pt x="0" y="7058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8363">
            <a:off x="-2404664" y="8096408"/>
            <a:ext cx="6866728" cy="12716162"/>
          </a:xfrm>
          <a:custGeom>
            <a:avLst/>
            <a:gdLst/>
            <a:ahLst/>
            <a:cxnLst/>
            <a:rect l="l" t="t" r="r" b="b"/>
            <a:pathLst>
              <a:path w="6866728" h="12716162">
                <a:moveTo>
                  <a:pt x="0" y="0"/>
                </a:moveTo>
                <a:lnTo>
                  <a:pt x="6866728" y="0"/>
                </a:lnTo>
                <a:lnTo>
                  <a:pt x="6866728" y="12716162"/>
                </a:lnTo>
                <a:lnTo>
                  <a:pt x="0" y="12716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71054" flipH="1" flipV="1">
            <a:off x="12708201" y="-800046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2"/>
                </a:moveTo>
                <a:lnTo>
                  <a:pt x="0" y="3657492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07574">
            <a:off x="-2833574" y="-961698"/>
            <a:ext cx="5667149" cy="5914482"/>
          </a:xfrm>
          <a:custGeom>
            <a:avLst/>
            <a:gdLst/>
            <a:ahLst/>
            <a:cxnLst/>
            <a:rect l="l" t="t" r="r" b="b"/>
            <a:pathLst>
              <a:path w="5667149" h="5914482">
                <a:moveTo>
                  <a:pt x="0" y="0"/>
                </a:moveTo>
                <a:lnTo>
                  <a:pt x="5667148" y="0"/>
                </a:lnTo>
                <a:lnTo>
                  <a:pt x="5667148" y="5914481"/>
                </a:lnTo>
                <a:lnTo>
                  <a:pt x="0" y="591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Metin kutusu 9"/>
          <p:cNvSpPr txBox="1"/>
          <p:nvPr/>
        </p:nvSpPr>
        <p:spPr>
          <a:xfrm>
            <a:off x="2590800" y="4544890"/>
            <a:ext cx="8577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Birinin canımıza zarar vereceğini düşündüğümüz zaman,</a:t>
            </a:r>
          </a:p>
          <a:p>
            <a:r>
              <a:rPr lang="tr-TR" sz="2000" b="1" dirty="0"/>
              <a:t>Hayal kırıklığına uğradığımız zaman, </a:t>
            </a:r>
          </a:p>
          <a:p>
            <a:r>
              <a:rPr lang="tr-TR" sz="2000" b="1" dirty="0"/>
              <a:t>Haksızlığa uğradığımızı düşündüğümüz zaman, </a:t>
            </a:r>
          </a:p>
          <a:p>
            <a:r>
              <a:rPr lang="tr-TR" sz="2000" b="1" dirty="0"/>
              <a:t>Bize karşı saldırıya geçildiğini düşündüğümüz zaman</a:t>
            </a:r>
          </a:p>
          <a:p>
            <a:r>
              <a:rPr lang="tr-TR" sz="2000" b="1" dirty="0"/>
              <a:t>Kışkırtıldığımız zaman</a:t>
            </a:r>
          </a:p>
          <a:p>
            <a:r>
              <a:rPr lang="tr-TR" sz="2000" b="1" dirty="0"/>
              <a:t>Stres altında olduğumuz zaman</a:t>
            </a:r>
          </a:p>
          <a:p>
            <a:r>
              <a:rPr lang="tr-TR" sz="2000" b="1" dirty="0"/>
              <a:t>Kendimizi ifade edemediğimiz zaman</a:t>
            </a:r>
          </a:p>
          <a:p>
            <a:r>
              <a:rPr lang="tr-TR" sz="2000" b="1" dirty="0"/>
              <a:t>İstek ve ihtiyaçlarımız karşılanmadığı ya da karşılanmayacağını düşündüğümüz</a:t>
            </a:r>
          </a:p>
          <a:p>
            <a:r>
              <a:rPr lang="tr-TR" sz="2000" b="1" dirty="0" smtClean="0"/>
              <a:t> </a:t>
            </a:r>
            <a:r>
              <a:rPr lang="tr-TR" sz="2000" b="1" dirty="0"/>
              <a:t>zamanlar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9427" y="1638300"/>
            <a:ext cx="511092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29200" y="1295400"/>
            <a:ext cx="12877800" cy="8991600"/>
          </a:xfrm>
          <a:custGeom>
            <a:avLst/>
            <a:gdLst/>
            <a:ahLst/>
            <a:cxnLst/>
            <a:rect l="l" t="t" r="r" b="b"/>
            <a:pathLst>
              <a:path w="16156297" h="13189413">
                <a:moveTo>
                  <a:pt x="0" y="0"/>
                </a:moveTo>
                <a:lnTo>
                  <a:pt x="16156297" y="0"/>
                </a:lnTo>
                <a:lnTo>
                  <a:pt x="16156297" y="13189413"/>
                </a:lnTo>
                <a:lnTo>
                  <a:pt x="0" y="1318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6150" y="5728803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799" y="0"/>
                </a:lnTo>
                <a:lnTo>
                  <a:pt x="6763799" y="7058994"/>
                </a:lnTo>
                <a:lnTo>
                  <a:pt x="0" y="7058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8363">
            <a:off x="-2404664" y="8096408"/>
            <a:ext cx="6866728" cy="12716162"/>
          </a:xfrm>
          <a:custGeom>
            <a:avLst/>
            <a:gdLst/>
            <a:ahLst/>
            <a:cxnLst/>
            <a:rect l="l" t="t" r="r" b="b"/>
            <a:pathLst>
              <a:path w="6866728" h="12716162">
                <a:moveTo>
                  <a:pt x="0" y="0"/>
                </a:moveTo>
                <a:lnTo>
                  <a:pt x="6866728" y="0"/>
                </a:lnTo>
                <a:lnTo>
                  <a:pt x="6866728" y="12716162"/>
                </a:lnTo>
                <a:lnTo>
                  <a:pt x="0" y="12716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71054" flipH="1" flipV="1">
            <a:off x="12708201" y="-800046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2"/>
                </a:moveTo>
                <a:lnTo>
                  <a:pt x="0" y="3657492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07574">
            <a:off x="-2833574" y="-961698"/>
            <a:ext cx="5667149" cy="5914482"/>
          </a:xfrm>
          <a:custGeom>
            <a:avLst/>
            <a:gdLst/>
            <a:ahLst/>
            <a:cxnLst/>
            <a:rect l="l" t="t" r="r" b="b"/>
            <a:pathLst>
              <a:path w="5667149" h="5914482">
                <a:moveTo>
                  <a:pt x="0" y="0"/>
                </a:moveTo>
                <a:lnTo>
                  <a:pt x="5667148" y="0"/>
                </a:lnTo>
                <a:lnTo>
                  <a:pt x="5667148" y="5914481"/>
                </a:lnTo>
                <a:lnTo>
                  <a:pt x="0" y="591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Metin kutusu 9"/>
          <p:cNvSpPr txBox="1"/>
          <p:nvPr/>
        </p:nvSpPr>
        <p:spPr>
          <a:xfrm>
            <a:off x="6874256" y="3793388"/>
            <a:ext cx="9234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>
                <a:solidFill>
                  <a:schemeClr val="accent1">
                    <a:lumMod val="75000"/>
                  </a:schemeClr>
                </a:solidFill>
              </a:rPr>
              <a:t>ÖFKENİN AŞIRI DERECEDE YAŞANMASI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8273912" y="4743769"/>
            <a:ext cx="77702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Aşırı derecede yaşandığı ve sağlıklı bir biçimde ifade edilmediği zaman kin, </a:t>
            </a:r>
            <a:r>
              <a:rPr lang="tr-TR" sz="3200" b="1" dirty="0" smtClean="0"/>
              <a:t>nefret</a:t>
            </a:r>
            <a:r>
              <a:rPr lang="tr-TR" sz="3200" b="1" dirty="0"/>
              <a:t>, kıskançlık ve düşmanlık gibi duygulara dönüşebilmekte, sözel ya da fiziksel boyutlarda saldırgan davranışlara yol açabilmektedir.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476" y="3543300"/>
            <a:ext cx="5247219" cy="449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-2624859" y="-147274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78911">
            <a:off x="-2780932" y="-5173640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45968">
            <a:off x="14971851" y="-3862658"/>
            <a:ext cx="10392032" cy="11842771"/>
          </a:xfrm>
          <a:custGeom>
            <a:avLst/>
            <a:gdLst/>
            <a:ahLst/>
            <a:cxnLst/>
            <a:rect l="l" t="t" r="r" b="b"/>
            <a:pathLst>
              <a:path w="10392032" h="11842771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5155" y="7636451"/>
            <a:ext cx="9937689" cy="1806853"/>
          </a:xfrm>
          <a:custGeom>
            <a:avLst/>
            <a:gdLst/>
            <a:ahLst/>
            <a:cxnLst/>
            <a:rect l="l" t="t" r="r" b="b"/>
            <a:pathLst>
              <a:path w="9937689" h="1806853">
                <a:moveTo>
                  <a:pt x="0" y="0"/>
                </a:moveTo>
                <a:lnTo>
                  <a:pt x="9937690" y="0"/>
                </a:lnTo>
                <a:lnTo>
                  <a:pt x="9937690" y="1806853"/>
                </a:lnTo>
                <a:lnTo>
                  <a:pt x="0" y="18068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Resi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2714033"/>
            <a:ext cx="15544800" cy="7382467"/>
          </a:xfrm>
          <a:prstGeom prst="rect">
            <a:avLst/>
          </a:prstGeom>
        </p:spPr>
      </p:pic>
      <p:sp>
        <p:nvSpPr>
          <p:cNvPr id="12" name="Akış Çizelgesi: Sonlandırıcı 11"/>
          <p:cNvSpPr/>
          <p:nvPr/>
        </p:nvSpPr>
        <p:spPr>
          <a:xfrm>
            <a:off x="13182599" y="9443304"/>
            <a:ext cx="4038599" cy="653196"/>
          </a:xfrm>
          <a:prstGeom prst="flowChartTerminator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4648262" y="1104900"/>
            <a:ext cx="9257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800" b="1" dirty="0" smtClean="0"/>
              <a:t>   </a:t>
            </a:r>
            <a:r>
              <a:rPr lang="tr-TR" sz="8800" b="1" dirty="0" smtClean="0">
                <a:solidFill>
                  <a:srgbClr val="339966"/>
                </a:solidFill>
              </a:rPr>
              <a:t>ÖFKE </a:t>
            </a:r>
            <a:r>
              <a:rPr lang="tr-TR" sz="8800" b="1" dirty="0">
                <a:solidFill>
                  <a:srgbClr val="339966"/>
                </a:solidFill>
              </a:rPr>
              <a:t>KONTROLÜ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28800" y="4440356"/>
            <a:ext cx="7062787" cy="443694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396412" y="7802671"/>
            <a:ext cx="1011848" cy="72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4567" spc="27" dirty="0">
                <a:solidFill>
                  <a:srgbClr val="FCFCFC"/>
                </a:solidFill>
                <a:latin typeface="Bryndan Write"/>
              </a:rPr>
              <a:t>06</a:t>
            </a:r>
          </a:p>
        </p:txBody>
      </p:sp>
      <p:sp>
        <p:nvSpPr>
          <p:cNvPr id="29" name="Freeform 29"/>
          <p:cNvSpPr/>
          <p:nvPr/>
        </p:nvSpPr>
        <p:spPr>
          <a:xfrm>
            <a:off x="10299864" y="4533643"/>
            <a:ext cx="6633646" cy="4343657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496163">
            <a:off x="14088041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496163">
            <a:off x="3077986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Metin kutusu 34"/>
          <p:cNvSpPr txBox="1"/>
          <p:nvPr/>
        </p:nvSpPr>
        <p:spPr>
          <a:xfrm>
            <a:off x="5152473" y="2008162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0" b="1" dirty="0" smtClean="0">
                <a:solidFill>
                  <a:srgbClr val="339966"/>
                </a:solidFill>
              </a:rPr>
              <a:t>ÖFKE KONTROLÜ</a:t>
            </a:r>
            <a:endParaRPr lang="tr-TR" sz="8000" b="1" dirty="0">
              <a:solidFill>
                <a:srgbClr val="339966"/>
              </a:solidFill>
            </a:endParaRPr>
          </a:p>
        </p:txBody>
      </p:sp>
      <p:sp>
        <p:nvSpPr>
          <p:cNvPr id="36" name="Metin kutusu 35"/>
          <p:cNvSpPr txBox="1"/>
          <p:nvPr/>
        </p:nvSpPr>
        <p:spPr>
          <a:xfrm>
            <a:off x="2062186" y="4889113"/>
            <a:ext cx="6882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Öfkeyi doğru ifade etme becerisini kazanmaya denir.  </a:t>
            </a:r>
          </a:p>
          <a:p>
            <a:r>
              <a:rPr lang="tr-TR" sz="3200" b="1" dirty="0"/>
              <a:t>Öfke kontrolünde temel amaç; saldırganlıktan uzak, şiddet içermeyen, kişinin kendisine ve çevresindekilere zarar vermeyecek şekilde duygusunu ifade etme becerisini kazanmasıdır.</a:t>
            </a:r>
          </a:p>
        </p:txBody>
      </p:sp>
      <p:pic>
        <p:nvPicPr>
          <p:cNvPr id="37" name="Resim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20387" y="4991100"/>
            <a:ext cx="5662613" cy="3532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791352" y="-2284358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800" y="0"/>
                </a:lnTo>
                <a:lnTo>
                  <a:pt x="6763800" y="7058993"/>
                </a:lnTo>
                <a:lnTo>
                  <a:pt x="0" y="7058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4696" y="6653799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02691" flipH="1">
            <a:off x="12779567" y="7911749"/>
            <a:ext cx="4134791" cy="2525981"/>
          </a:xfrm>
          <a:custGeom>
            <a:avLst/>
            <a:gdLst/>
            <a:ahLst/>
            <a:cxnLst/>
            <a:rect l="l" t="t" r="r" b="b"/>
            <a:pathLst>
              <a:path w="4134791" h="252598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70843" y="6869580"/>
            <a:ext cx="7767244" cy="6340895"/>
          </a:xfrm>
          <a:custGeom>
            <a:avLst/>
            <a:gdLst/>
            <a:ahLst/>
            <a:cxnLst/>
            <a:rect l="l" t="t" r="r" b="b"/>
            <a:pathLst>
              <a:path w="7767244" h="6340895">
                <a:moveTo>
                  <a:pt x="0" y="0"/>
                </a:moveTo>
                <a:lnTo>
                  <a:pt x="7767243" y="0"/>
                </a:lnTo>
                <a:lnTo>
                  <a:pt x="7767243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05123">
            <a:off x="-3093526" y="5493913"/>
            <a:ext cx="4318350" cy="7996945"/>
          </a:xfrm>
          <a:custGeom>
            <a:avLst/>
            <a:gdLst/>
            <a:ahLst/>
            <a:cxnLst/>
            <a:rect l="l" t="t" r="r" b="b"/>
            <a:pathLst>
              <a:path w="4318350" h="7996945">
                <a:moveTo>
                  <a:pt x="0" y="0"/>
                </a:moveTo>
                <a:lnTo>
                  <a:pt x="4318350" y="0"/>
                </a:lnTo>
                <a:lnTo>
                  <a:pt x="4318350" y="7996944"/>
                </a:lnTo>
                <a:lnTo>
                  <a:pt x="0" y="799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H="1" flipV="1">
            <a:off x="-5521946" y="96090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1"/>
                </a:moveTo>
                <a:lnTo>
                  <a:pt x="0" y="3657491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378544">
            <a:off x="15000032" y="-2489385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54031">
            <a:off x="14805430" y="-2271346"/>
            <a:ext cx="9577623" cy="7320624"/>
          </a:xfrm>
          <a:custGeom>
            <a:avLst/>
            <a:gdLst/>
            <a:ahLst/>
            <a:cxnLst/>
            <a:rect l="l" t="t" r="r" b="b"/>
            <a:pathLst>
              <a:path w="9577623" h="7320624">
                <a:moveTo>
                  <a:pt x="0" y="0"/>
                </a:moveTo>
                <a:lnTo>
                  <a:pt x="9577624" y="0"/>
                </a:lnTo>
                <a:lnTo>
                  <a:pt x="9577624" y="7320624"/>
                </a:lnTo>
                <a:lnTo>
                  <a:pt x="0" y="73206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 l="-11752" t="-66616"/>
            </a:stretch>
          </a:blipFill>
        </p:spPr>
      </p:sp>
      <p:sp>
        <p:nvSpPr>
          <p:cNvPr id="12" name="Freeform 12"/>
          <p:cNvSpPr/>
          <p:nvPr/>
        </p:nvSpPr>
        <p:spPr>
          <a:xfrm rot="1534140">
            <a:off x="12123012" y="-3546033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9" y="0"/>
                </a:lnTo>
                <a:lnTo>
                  <a:pt x="6205089" y="5662143"/>
                </a:lnTo>
                <a:lnTo>
                  <a:pt x="0" y="56621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7961" y="1638926"/>
            <a:ext cx="11518222" cy="72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226" y="3338312"/>
            <a:ext cx="4882502" cy="5057205"/>
          </a:xfrm>
          <a:custGeom>
            <a:avLst/>
            <a:gdLst/>
            <a:ahLst/>
            <a:cxnLst/>
            <a:rect l="l" t="t" r="r" b="b"/>
            <a:pathLst>
              <a:path w="4882502" h="5057205">
                <a:moveTo>
                  <a:pt x="0" y="0"/>
                </a:moveTo>
                <a:lnTo>
                  <a:pt x="4882502" y="0"/>
                </a:lnTo>
                <a:lnTo>
                  <a:pt x="4882502" y="5057205"/>
                </a:lnTo>
                <a:lnTo>
                  <a:pt x="0" y="5057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357136">
            <a:off x="6967710" y="4598867"/>
            <a:ext cx="4573118" cy="4736751"/>
          </a:xfrm>
          <a:custGeom>
            <a:avLst/>
            <a:gdLst/>
            <a:ahLst/>
            <a:cxnLst/>
            <a:rect l="l" t="t" r="r" b="b"/>
            <a:pathLst>
              <a:path w="4573118" h="4736751">
                <a:moveTo>
                  <a:pt x="0" y="0"/>
                </a:moveTo>
                <a:lnTo>
                  <a:pt x="4573117" y="0"/>
                </a:lnTo>
                <a:lnTo>
                  <a:pt x="4573117" y="4736751"/>
                </a:lnTo>
                <a:lnTo>
                  <a:pt x="0" y="4736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43707">
            <a:off x="2884518" y="3103823"/>
            <a:ext cx="2457562" cy="746957"/>
          </a:xfrm>
          <a:custGeom>
            <a:avLst/>
            <a:gdLst/>
            <a:ahLst/>
            <a:cxnLst/>
            <a:rect l="l" t="t" r="r" b="b"/>
            <a:pathLst>
              <a:path w="2457562" h="746957">
                <a:moveTo>
                  <a:pt x="0" y="0"/>
                </a:moveTo>
                <a:lnTo>
                  <a:pt x="2457562" y="0"/>
                </a:lnTo>
                <a:lnTo>
                  <a:pt x="2457562" y="746958"/>
                </a:lnTo>
                <a:lnTo>
                  <a:pt x="0" y="74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08195" b="-92026"/>
            </a:stretch>
          </a:blipFill>
        </p:spPr>
      </p:sp>
      <p:sp>
        <p:nvSpPr>
          <p:cNvPr id="7" name="Freeform 7"/>
          <p:cNvSpPr/>
          <p:nvPr/>
        </p:nvSpPr>
        <p:spPr>
          <a:xfrm rot="-1208074">
            <a:off x="6746015" y="4622569"/>
            <a:ext cx="2857141" cy="733369"/>
          </a:xfrm>
          <a:custGeom>
            <a:avLst/>
            <a:gdLst/>
            <a:ahLst/>
            <a:cxnLst/>
            <a:rect l="l" t="t" r="r" b="b"/>
            <a:pathLst>
              <a:path w="2857141" h="733369">
                <a:moveTo>
                  <a:pt x="0" y="0"/>
                </a:moveTo>
                <a:lnTo>
                  <a:pt x="2857141" y="0"/>
                </a:lnTo>
                <a:lnTo>
                  <a:pt x="2857141" y="733369"/>
                </a:lnTo>
                <a:lnTo>
                  <a:pt x="0" y="733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202420"/>
            </a:stretch>
          </a:blipFill>
        </p:spPr>
      </p:sp>
      <p:sp>
        <p:nvSpPr>
          <p:cNvPr id="8" name="Freeform 8"/>
          <p:cNvSpPr/>
          <p:nvPr/>
        </p:nvSpPr>
        <p:spPr>
          <a:xfrm rot="6306884">
            <a:off x="12197103" y="3296678"/>
            <a:ext cx="4882502" cy="5057205"/>
          </a:xfrm>
          <a:custGeom>
            <a:avLst/>
            <a:gdLst/>
            <a:ahLst/>
            <a:cxnLst/>
            <a:rect l="l" t="t" r="r" b="b"/>
            <a:pathLst>
              <a:path w="4882502" h="5057205">
                <a:moveTo>
                  <a:pt x="0" y="0"/>
                </a:moveTo>
                <a:lnTo>
                  <a:pt x="4882502" y="0"/>
                </a:lnTo>
                <a:lnTo>
                  <a:pt x="4882502" y="5057205"/>
                </a:lnTo>
                <a:lnTo>
                  <a:pt x="0" y="5057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3088">
            <a:off x="13173940" y="3171319"/>
            <a:ext cx="2457562" cy="746957"/>
          </a:xfrm>
          <a:custGeom>
            <a:avLst/>
            <a:gdLst/>
            <a:ahLst/>
            <a:cxnLst/>
            <a:rect l="l" t="t" r="r" b="b"/>
            <a:pathLst>
              <a:path w="2457562" h="746957">
                <a:moveTo>
                  <a:pt x="0" y="0"/>
                </a:moveTo>
                <a:lnTo>
                  <a:pt x="2457563" y="0"/>
                </a:lnTo>
                <a:lnTo>
                  <a:pt x="2457563" y="746957"/>
                </a:lnTo>
                <a:lnTo>
                  <a:pt x="0" y="746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8195" b="-92026"/>
            </a:stretch>
          </a:blipFill>
        </p:spPr>
      </p:sp>
      <p:sp>
        <p:nvSpPr>
          <p:cNvPr id="10" name="Freeform 10"/>
          <p:cNvSpPr/>
          <p:nvPr/>
        </p:nvSpPr>
        <p:spPr>
          <a:xfrm rot="9815193" flipH="1">
            <a:off x="5452828" y="7482552"/>
            <a:ext cx="1333779" cy="1364231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1333780" y="0"/>
                </a:moveTo>
                <a:lnTo>
                  <a:pt x="0" y="0"/>
                </a:lnTo>
                <a:lnTo>
                  <a:pt x="0" y="1364231"/>
                </a:lnTo>
                <a:lnTo>
                  <a:pt x="1333780" y="1364231"/>
                </a:lnTo>
                <a:lnTo>
                  <a:pt x="133378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758929" flipH="1">
            <a:off x="11640586" y="7447179"/>
            <a:ext cx="1333779" cy="1364231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1333779" y="0"/>
                </a:moveTo>
                <a:lnTo>
                  <a:pt x="0" y="0"/>
                </a:lnTo>
                <a:lnTo>
                  <a:pt x="0" y="1364231"/>
                </a:lnTo>
                <a:lnTo>
                  <a:pt x="1333779" y="1364231"/>
                </a:lnTo>
                <a:lnTo>
                  <a:pt x="133377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01524" y="1229004"/>
            <a:ext cx="10567537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583"/>
              </a:lnSpc>
            </a:pPr>
            <a:r>
              <a:rPr lang="tr-TR" sz="12099" spc="-72" dirty="0" smtClean="0">
                <a:solidFill>
                  <a:srgbClr val="103E7B"/>
                </a:solidFill>
                <a:latin typeface="Bryndan Write"/>
              </a:rPr>
              <a:t>ÖFKE ANALİZİ</a:t>
            </a:r>
            <a:endParaRPr lang="en-US" sz="12099" spc="-72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8" name="Freeform 18"/>
          <p:cNvSpPr/>
          <p:nvPr/>
        </p:nvSpPr>
        <p:spPr>
          <a:xfrm rot="1329290">
            <a:off x="-2618242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638354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Metin kutusu 21"/>
          <p:cNvSpPr txBox="1"/>
          <p:nvPr/>
        </p:nvSpPr>
        <p:spPr>
          <a:xfrm>
            <a:off x="1618819" y="4484145"/>
            <a:ext cx="4527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BENİ DAHA ÇOK NELER ÖFKELENDİRİR</a:t>
            </a:r>
          </a:p>
          <a:p>
            <a:r>
              <a:rPr lang="tr-TR" sz="2800" b="1" dirty="0"/>
              <a:t>ÖFKEMİ NE ŞEKİLDE DIŞA VURUYORUM</a:t>
            </a:r>
          </a:p>
          <a:p>
            <a:r>
              <a:rPr lang="tr-TR" sz="2800" b="1" dirty="0"/>
              <a:t>SONUÇ İSTEDİĞİM GİBİ OLUYOR MU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7306648" y="5825117"/>
            <a:ext cx="4093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ÖFKEMDEN SONRA NE HİSSEDERİM</a:t>
            </a:r>
          </a:p>
          <a:p>
            <a:r>
              <a:rPr lang="tr-TR" sz="2800" b="1" dirty="0"/>
              <a:t>ÖFKEMİN OLUMSUZ SONUÇLARI NELERDİR</a:t>
            </a:r>
          </a:p>
          <a:p>
            <a:r>
              <a:rPr lang="tr-TR" sz="2800" b="1" dirty="0"/>
              <a:t>ÖFKEMİN BAŞKALARINA ETKİSİ NE OLUYOR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12627810" y="4806004"/>
            <a:ext cx="41734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ÖFKEMİN ASIL KAYNIĞI NE</a:t>
            </a:r>
          </a:p>
          <a:p>
            <a:r>
              <a:rPr lang="tr-TR" sz="2800" b="1" dirty="0"/>
              <a:t>ÖFKEMİ NASIL KABUL EDEBİLİR VE NASIL ZARARSIZ ŞEKİLDE İFADE </a:t>
            </a:r>
          </a:p>
          <a:p>
            <a:r>
              <a:rPr lang="tr-TR" sz="2800" b="1" dirty="0" smtClean="0"/>
              <a:t>EDEBİLİRİM </a:t>
            </a:r>
            <a:endParaRPr lang="tr-TR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27890">
            <a:off x="1523554" y="2321175"/>
            <a:ext cx="15237958" cy="7775523"/>
            <a:chOff x="0" y="0"/>
            <a:chExt cx="6915442" cy="6886336"/>
          </a:xfrm>
        </p:grpSpPr>
        <p:sp>
          <p:nvSpPr>
            <p:cNvPr id="4" name="Freeform 4"/>
            <p:cNvSpPr/>
            <p:nvPr/>
          </p:nvSpPr>
          <p:spPr>
            <a:xfrm>
              <a:off x="0" y="391344"/>
              <a:ext cx="6915442" cy="6494992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73116" y="0"/>
              <a:ext cx="3062169" cy="930723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3357576" y="583094"/>
            <a:ext cx="11710336" cy="196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939"/>
              </a:lnSpc>
              <a:spcBef>
                <a:spcPct val="0"/>
              </a:spcBef>
            </a:pPr>
            <a:r>
              <a:rPr lang="tr-TR" sz="12099" spc="72" dirty="0" smtClean="0">
                <a:solidFill>
                  <a:srgbClr val="103E7B"/>
                </a:solidFill>
                <a:latin typeface="Bryndan Write"/>
              </a:rPr>
              <a:t>ÖFKE GÜNLÜĞÜ</a:t>
            </a:r>
            <a:endParaRPr lang="en-US" sz="12099" spc="72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9" name="Freeform 19"/>
          <p:cNvSpPr/>
          <p:nvPr/>
        </p:nvSpPr>
        <p:spPr>
          <a:xfrm rot="-5496163">
            <a:off x="8234862" y="-37499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202485">
            <a:off x="15363980" y="-386452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6340782">
            <a:off x="-2624859" y="6977535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432966" flipH="1">
            <a:off x="16057257" y="8116814"/>
            <a:ext cx="4461485" cy="2725562"/>
          </a:xfrm>
          <a:custGeom>
            <a:avLst/>
            <a:gdLst/>
            <a:ahLst/>
            <a:cxnLst/>
            <a:rect l="l" t="t" r="r" b="b"/>
            <a:pathLst>
              <a:path w="4461485" h="2725562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4911008" flipH="1">
            <a:off x="-1622374" y="-1025184"/>
            <a:ext cx="4383250" cy="2677767"/>
          </a:xfrm>
          <a:custGeom>
            <a:avLst/>
            <a:gdLst/>
            <a:ahLst/>
            <a:cxnLst/>
            <a:rect l="l" t="t" r="r" b="b"/>
            <a:pathLst>
              <a:path w="4383250" h="2677767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4" name="Resim 2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7576" y="3471122"/>
            <a:ext cx="12303896" cy="61832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37140" y="4446026"/>
            <a:ext cx="1011848" cy="1048054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37139" y="6310816"/>
            <a:ext cx="1011848" cy="1048054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00372" y="7984406"/>
            <a:ext cx="1011848" cy="1048054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96105" y="444035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6105" y="6041283"/>
            <a:ext cx="5795482" cy="1530548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96105" y="7952940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96412" y="4451696"/>
            <a:ext cx="1011848" cy="1048054"/>
            <a:chOff x="0" y="0"/>
            <a:chExt cx="1349131" cy="13974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04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96412" y="6046953"/>
            <a:ext cx="1011848" cy="1048054"/>
            <a:chOff x="0" y="0"/>
            <a:chExt cx="1349131" cy="13974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05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23306" y="7717945"/>
            <a:ext cx="1011848" cy="1048054"/>
            <a:chOff x="0" y="0"/>
            <a:chExt cx="1349131" cy="13974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06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555378" y="444602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586754" y="608871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555378" y="777366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496163">
            <a:off x="14361266" y="1655806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496163">
            <a:off x="2651294" y="161008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Akış Çizelgesi: Sonlandırıcı 34"/>
          <p:cNvSpPr/>
          <p:nvPr/>
        </p:nvSpPr>
        <p:spPr>
          <a:xfrm>
            <a:off x="4561655" y="1784873"/>
            <a:ext cx="8620945" cy="161710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Metin kutusu 35"/>
          <p:cNvSpPr txBox="1"/>
          <p:nvPr/>
        </p:nvSpPr>
        <p:spPr>
          <a:xfrm>
            <a:off x="5334000" y="2003434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>
                <a:solidFill>
                  <a:schemeClr val="accent2">
                    <a:lumMod val="50000"/>
                  </a:schemeClr>
                </a:solidFill>
              </a:rPr>
              <a:t>ÖFKE DENETİMİNDE</a:t>
            </a:r>
            <a:endParaRPr lang="tr-TR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Metin kutusu 36"/>
          <p:cNvSpPr txBox="1"/>
          <p:nvPr/>
        </p:nvSpPr>
        <p:spPr>
          <a:xfrm>
            <a:off x="3125289" y="4705608"/>
            <a:ext cx="589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Ben dilinin kullanım gücünü fark etme</a:t>
            </a:r>
          </a:p>
        </p:txBody>
      </p:sp>
      <p:sp>
        <p:nvSpPr>
          <p:cNvPr id="38" name="Metin kutusu 37"/>
          <p:cNvSpPr txBox="1"/>
          <p:nvPr/>
        </p:nvSpPr>
        <p:spPr>
          <a:xfrm>
            <a:off x="3274959" y="6239371"/>
            <a:ext cx="559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Öfkeliyken duygu ve düşünceleri ben diliyle ifade etme ve karşıdaki kişiye de </a:t>
            </a:r>
            <a:r>
              <a:rPr lang="tr-TR" sz="2400" b="1" dirty="0" smtClean="0"/>
              <a:t>bu konuda </a:t>
            </a:r>
            <a:r>
              <a:rPr lang="tr-TR" sz="2400" b="1" dirty="0"/>
              <a:t>yardımcı olma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3339114" y="8256223"/>
            <a:ext cx="530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Mizah kullanma</a:t>
            </a:r>
          </a:p>
        </p:txBody>
      </p:sp>
      <p:sp>
        <p:nvSpPr>
          <p:cNvPr id="40" name="Metin kutusu 39"/>
          <p:cNvSpPr txBox="1"/>
          <p:nvPr/>
        </p:nvSpPr>
        <p:spPr>
          <a:xfrm>
            <a:off x="10768047" y="4724924"/>
            <a:ext cx="495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Gevşeme</a:t>
            </a:r>
          </a:p>
        </p:txBody>
      </p:sp>
      <p:sp>
        <p:nvSpPr>
          <p:cNvPr id="41" name="Metin kutusu 40"/>
          <p:cNvSpPr txBox="1"/>
          <p:nvPr/>
        </p:nvSpPr>
        <p:spPr>
          <a:xfrm>
            <a:off x="10555378" y="6321267"/>
            <a:ext cx="552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Problemi kabullenme ve tanımlama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10804568" y="7802671"/>
            <a:ext cx="584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/>
              <a:t>Çözüm üzerinde </a:t>
            </a:r>
            <a:r>
              <a:rPr lang="nn-NO" sz="2800" b="1" dirty="0" smtClean="0"/>
              <a:t>odaklanarak</a:t>
            </a:r>
            <a:r>
              <a:rPr lang="tr-TR" sz="2800" b="1" dirty="0" smtClean="0"/>
              <a:t>               </a:t>
            </a:r>
            <a:r>
              <a:rPr lang="nn-NO" sz="2800" b="1" dirty="0" smtClean="0"/>
              <a:t> </a:t>
            </a:r>
            <a:r>
              <a:rPr lang="nn-NO" sz="2800" b="1" dirty="0"/>
              <a:t>problemi çözme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Resim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36" y="235426"/>
            <a:ext cx="13147364" cy="924151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8600" y="-13646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09018" y="4380133"/>
            <a:ext cx="1203252" cy="1246306"/>
            <a:chOff x="0" y="0"/>
            <a:chExt cx="1604336" cy="1661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2961352">
            <a:off x="-3660053" y="5575819"/>
            <a:ext cx="7320107" cy="8386466"/>
          </a:xfrm>
          <a:custGeom>
            <a:avLst/>
            <a:gdLst/>
            <a:ahLst/>
            <a:cxnLst/>
            <a:rect l="l" t="t" r="r" b="b"/>
            <a:pathLst>
              <a:path w="7320107" h="8386466">
                <a:moveTo>
                  <a:pt x="0" y="0"/>
                </a:moveTo>
                <a:lnTo>
                  <a:pt x="7320106" y="0"/>
                </a:lnTo>
                <a:lnTo>
                  <a:pt x="7320106" y="8386466"/>
                </a:lnTo>
                <a:lnTo>
                  <a:pt x="0" y="8386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021" t="-42078" r="-2781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009018" y="6041647"/>
            <a:ext cx="1203252" cy="1246306"/>
            <a:chOff x="0" y="0"/>
            <a:chExt cx="1604336" cy="16617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09018" y="7734010"/>
            <a:ext cx="1203252" cy="1246306"/>
            <a:chOff x="0" y="0"/>
            <a:chExt cx="1604336" cy="16617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387215" y="4373390"/>
            <a:ext cx="6891767" cy="1253049"/>
          </a:xfrm>
          <a:custGeom>
            <a:avLst/>
            <a:gdLst/>
            <a:ahLst/>
            <a:cxnLst/>
            <a:rect l="l" t="t" r="r" b="b"/>
            <a:pathLst>
              <a:path w="6891767" h="1253049">
                <a:moveTo>
                  <a:pt x="0" y="0"/>
                </a:moveTo>
                <a:lnTo>
                  <a:pt x="6891767" y="0"/>
                </a:lnTo>
                <a:lnTo>
                  <a:pt x="6891767" y="1253048"/>
                </a:lnTo>
                <a:lnTo>
                  <a:pt x="0" y="1253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87215" y="6041647"/>
            <a:ext cx="6891767" cy="1253049"/>
          </a:xfrm>
          <a:custGeom>
            <a:avLst/>
            <a:gdLst/>
            <a:ahLst/>
            <a:cxnLst/>
            <a:rect l="l" t="t" r="r" b="b"/>
            <a:pathLst>
              <a:path w="6891767" h="1253049">
                <a:moveTo>
                  <a:pt x="0" y="0"/>
                </a:moveTo>
                <a:lnTo>
                  <a:pt x="6891767" y="0"/>
                </a:lnTo>
                <a:lnTo>
                  <a:pt x="6891767" y="1253049"/>
                </a:lnTo>
                <a:lnTo>
                  <a:pt x="0" y="12530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87215" y="7727268"/>
            <a:ext cx="6891767" cy="1253049"/>
          </a:xfrm>
          <a:custGeom>
            <a:avLst/>
            <a:gdLst/>
            <a:ahLst/>
            <a:cxnLst/>
            <a:rect l="l" t="t" r="r" b="b"/>
            <a:pathLst>
              <a:path w="6891767" h="1253049">
                <a:moveTo>
                  <a:pt x="0" y="0"/>
                </a:moveTo>
                <a:lnTo>
                  <a:pt x="6891767" y="0"/>
                </a:lnTo>
                <a:lnTo>
                  <a:pt x="6891767" y="1253048"/>
                </a:lnTo>
                <a:lnTo>
                  <a:pt x="0" y="1253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60142" flipH="1">
            <a:off x="15984206" y="1550999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29875">
            <a:off x="14071893" y="7378149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60142" flipH="1">
            <a:off x="687796" y="1420965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4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4" y="1344932"/>
                </a:lnTo>
                <a:lnTo>
                  <a:pt x="142509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4350903">
            <a:off x="18790431" y="1771664"/>
            <a:ext cx="6420930" cy="11890611"/>
          </a:xfrm>
          <a:custGeom>
            <a:avLst/>
            <a:gdLst/>
            <a:ahLst/>
            <a:cxnLst/>
            <a:rect l="l" t="t" r="r" b="b"/>
            <a:pathLst>
              <a:path w="6420930" h="11890611">
                <a:moveTo>
                  <a:pt x="0" y="0"/>
                </a:moveTo>
                <a:lnTo>
                  <a:pt x="6420930" y="0"/>
                </a:lnTo>
                <a:lnTo>
                  <a:pt x="6420930" y="11890612"/>
                </a:lnTo>
                <a:lnTo>
                  <a:pt x="0" y="118906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213161">
            <a:off x="-3618983" y="3992939"/>
            <a:ext cx="5385406" cy="4914183"/>
          </a:xfrm>
          <a:custGeom>
            <a:avLst/>
            <a:gdLst/>
            <a:ahLst/>
            <a:cxnLst/>
            <a:rect l="l" t="t" r="r" b="b"/>
            <a:pathLst>
              <a:path w="5385406" h="4914183">
                <a:moveTo>
                  <a:pt x="0" y="0"/>
                </a:moveTo>
                <a:lnTo>
                  <a:pt x="5385406" y="0"/>
                </a:lnTo>
                <a:lnTo>
                  <a:pt x="5385406" y="4914183"/>
                </a:lnTo>
                <a:lnTo>
                  <a:pt x="0" y="49141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Metin kutusu 24"/>
          <p:cNvSpPr txBox="1"/>
          <p:nvPr/>
        </p:nvSpPr>
        <p:spPr>
          <a:xfrm>
            <a:off x="4788940" y="2287962"/>
            <a:ext cx="9160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7C80"/>
                </a:solidFill>
              </a:rPr>
              <a:t>ÖFKEYLE ETKİN BİR BİÇİMDE  BAŞ ETME</a:t>
            </a:r>
            <a:endParaRPr lang="tr-TR" sz="5400" b="1" dirty="0">
              <a:solidFill>
                <a:srgbClr val="FF7C80"/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6792444" y="4562647"/>
            <a:ext cx="603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2">
                    <a:lumMod val="50000"/>
                  </a:schemeClr>
                </a:solidFill>
              </a:rPr>
              <a:t>BELLEĞİNİZDEN ÇAĞIRARAK YA DA HAYAL EDEREK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6750091" y="6210093"/>
            <a:ext cx="603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2">
                    <a:lumMod val="50000"/>
                  </a:schemeClr>
                </a:solidFill>
              </a:rPr>
              <a:t>SİZİ GEVŞETECEK BİR YER YA DA ORTAMI DÜŞÜNÜN VE 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6771268" y="7908686"/>
            <a:ext cx="5867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2">
                    <a:lumMod val="50000"/>
                  </a:schemeClr>
                </a:solidFill>
              </a:rPr>
              <a:t>GÖZÜNÜZÜN ÖNÜNE GETİRMEYE ÇALIŞIN</a:t>
            </a:r>
            <a:r>
              <a:rPr lang="tr-TR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  <p:txBody>
          <a:bodyPr/>
          <a:lstStyle/>
          <a:p>
            <a:endParaRPr lang="tr-TR" dirty="0"/>
          </a:p>
        </p:txBody>
      </p:sp>
      <p:grpSp>
        <p:nvGrpSpPr>
          <p:cNvPr id="3" name="Group 3"/>
          <p:cNvGrpSpPr/>
          <p:nvPr/>
        </p:nvGrpSpPr>
        <p:grpSpPr>
          <a:xfrm>
            <a:off x="4284896" y="1255686"/>
            <a:ext cx="9718207" cy="1873005"/>
            <a:chOff x="0" y="-439686"/>
            <a:chExt cx="5194034" cy="3602508"/>
          </a:xfrm>
        </p:grpSpPr>
        <p:sp>
          <p:nvSpPr>
            <p:cNvPr id="4" name="Freeform 4"/>
            <p:cNvSpPr/>
            <p:nvPr/>
          </p:nvSpPr>
          <p:spPr>
            <a:xfrm>
              <a:off x="0" y="313065"/>
              <a:ext cx="5194034" cy="2849757"/>
            </a:xfrm>
            <a:custGeom>
              <a:avLst/>
              <a:gdLst/>
              <a:ahLst/>
              <a:cxnLst/>
              <a:rect l="l" t="t" r="r" b="b"/>
              <a:pathLst>
                <a:path w="5194034" h="5117246">
                  <a:moveTo>
                    <a:pt x="0" y="0"/>
                  </a:moveTo>
                  <a:lnTo>
                    <a:pt x="5194034" y="0"/>
                  </a:lnTo>
                  <a:lnTo>
                    <a:pt x="5194034" y="5117246"/>
                  </a:lnTo>
                  <a:lnTo>
                    <a:pt x="0" y="511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4060" r="-244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07503" y="-439686"/>
              <a:ext cx="2449649" cy="1184237"/>
            </a:xfrm>
            <a:custGeom>
              <a:avLst/>
              <a:gdLst/>
              <a:ahLst/>
              <a:cxnLst/>
              <a:rect l="l" t="t" r="r" b="b"/>
              <a:pathLst>
                <a:path w="2449649" h="744552">
                  <a:moveTo>
                    <a:pt x="0" y="0"/>
                  </a:moveTo>
                  <a:lnTo>
                    <a:pt x="2449648" y="0"/>
                  </a:lnTo>
                  <a:lnTo>
                    <a:pt x="2449648" y="744552"/>
                  </a:lnTo>
                  <a:lnTo>
                    <a:pt x="0" y="7445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</p:grpSp>
      <p:grpSp>
        <p:nvGrpSpPr>
          <p:cNvPr id="6" name="Group 6"/>
          <p:cNvGrpSpPr/>
          <p:nvPr/>
        </p:nvGrpSpPr>
        <p:grpSpPr>
          <a:xfrm>
            <a:off x="1217264" y="4516961"/>
            <a:ext cx="3873008" cy="4072733"/>
            <a:chOff x="0" y="0"/>
            <a:chExt cx="5164010" cy="5430311"/>
          </a:xfrm>
        </p:grpSpPr>
        <p:sp>
          <p:nvSpPr>
            <p:cNvPr id="7" name="Freeform 7"/>
            <p:cNvSpPr/>
            <p:nvPr/>
          </p:nvSpPr>
          <p:spPr>
            <a:xfrm>
              <a:off x="0" y="279547"/>
              <a:ext cx="5164010" cy="5150765"/>
            </a:xfrm>
            <a:custGeom>
              <a:avLst/>
              <a:gdLst/>
              <a:ahLst/>
              <a:cxnLst/>
              <a:rect l="l" t="t" r="r" b="b"/>
              <a:pathLst>
                <a:path w="5164010" h="5150765">
                  <a:moveTo>
                    <a:pt x="0" y="0"/>
                  </a:moveTo>
                  <a:lnTo>
                    <a:pt x="5164010" y="0"/>
                  </a:lnTo>
                  <a:lnTo>
                    <a:pt x="5164010" y="5150764"/>
                  </a:lnTo>
                  <a:lnTo>
                    <a:pt x="0" y="5150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4697" r="-313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20334" y="0"/>
              <a:ext cx="2642564" cy="678291"/>
            </a:xfrm>
            <a:custGeom>
              <a:avLst/>
              <a:gdLst/>
              <a:ahLst/>
              <a:cxnLst/>
              <a:rect l="l" t="t" r="r" b="b"/>
              <a:pathLst>
                <a:path w="2642564" h="678291">
                  <a:moveTo>
                    <a:pt x="0" y="0"/>
                  </a:moveTo>
                  <a:lnTo>
                    <a:pt x="2642564" y="0"/>
                  </a:lnTo>
                  <a:lnTo>
                    <a:pt x="2642564" y="678291"/>
                  </a:lnTo>
                  <a:lnTo>
                    <a:pt x="0" y="678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t="-20242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108934" y="4602011"/>
            <a:ext cx="3850490" cy="4072733"/>
            <a:chOff x="0" y="0"/>
            <a:chExt cx="5133987" cy="5430311"/>
          </a:xfrm>
        </p:grpSpPr>
        <p:sp>
          <p:nvSpPr>
            <p:cNvPr id="10" name="Freeform 10"/>
            <p:cNvSpPr/>
            <p:nvPr/>
          </p:nvSpPr>
          <p:spPr>
            <a:xfrm>
              <a:off x="0" y="313065"/>
              <a:ext cx="5133987" cy="5117246"/>
            </a:xfrm>
            <a:custGeom>
              <a:avLst/>
              <a:gdLst/>
              <a:ahLst/>
              <a:cxnLst/>
              <a:rect l="l" t="t" r="r" b="b"/>
              <a:pathLst>
                <a:path w="5133987" h="5117246">
                  <a:moveTo>
                    <a:pt x="0" y="0"/>
                  </a:moveTo>
                  <a:lnTo>
                    <a:pt x="5133987" y="0"/>
                  </a:lnTo>
                  <a:lnTo>
                    <a:pt x="5133987" y="5117246"/>
                  </a:lnTo>
                  <a:lnTo>
                    <a:pt x="0" y="511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4108" r="-364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92749" y="0"/>
              <a:ext cx="2449649" cy="744552"/>
            </a:xfrm>
            <a:custGeom>
              <a:avLst/>
              <a:gdLst/>
              <a:ahLst/>
              <a:cxnLst/>
              <a:rect l="l" t="t" r="r" b="b"/>
              <a:pathLst>
                <a:path w="2449649" h="744552">
                  <a:moveTo>
                    <a:pt x="0" y="0"/>
                  </a:moveTo>
                  <a:lnTo>
                    <a:pt x="2449649" y="0"/>
                  </a:lnTo>
                  <a:lnTo>
                    <a:pt x="2449649" y="744552"/>
                  </a:lnTo>
                  <a:lnTo>
                    <a:pt x="0" y="744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108195" b="-9202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633888" y="4516961"/>
            <a:ext cx="3940560" cy="4072733"/>
            <a:chOff x="0" y="0"/>
            <a:chExt cx="5254080" cy="5430311"/>
          </a:xfrm>
        </p:grpSpPr>
        <p:sp>
          <p:nvSpPr>
            <p:cNvPr id="13" name="Freeform 13"/>
            <p:cNvSpPr/>
            <p:nvPr/>
          </p:nvSpPr>
          <p:spPr>
            <a:xfrm>
              <a:off x="0" y="313065"/>
              <a:ext cx="5254080" cy="5117246"/>
            </a:xfrm>
            <a:custGeom>
              <a:avLst/>
              <a:gdLst/>
              <a:ahLst/>
              <a:cxnLst/>
              <a:rect l="l" t="t" r="r" b="b"/>
              <a:pathLst>
                <a:path w="5254080" h="5117246">
                  <a:moveTo>
                    <a:pt x="0" y="0"/>
                  </a:moveTo>
                  <a:lnTo>
                    <a:pt x="5254080" y="0"/>
                  </a:lnTo>
                  <a:lnTo>
                    <a:pt x="5254080" y="5117246"/>
                  </a:lnTo>
                  <a:lnTo>
                    <a:pt x="0" y="511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2902" r="-238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65918" y="0"/>
              <a:ext cx="2449649" cy="744552"/>
            </a:xfrm>
            <a:custGeom>
              <a:avLst/>
              <a:gdLst/>
              <a:ahLst/>
              <a:cxnLst/>
              <a:rect l="l" t="t" r="r" b="b"/>
              <a:pathLst>
                <a:path w="2449649" h="744552">
                  <a:moveTo>
                    <a:pt x="0" y="0"/>
                  </a:moveTo>
                  <a:lnTo>
                    <a:pt x="2449648" y="0"/>
                  </a:lnTo>
                  <a:lnTo>
                    <a:pt x="2449648" y="744552"/>
                  </a:lnTo>
                  <a:lnTo>
                    <a:pt x="0" y="744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108195" b="-92026"/>
              </a:stretch>
            </a:blipFill>
          </p:spPr>
        </p:sp>
      </p:grpSp>
      <p:sp>
        <p:nvSpPr>
          <p:cNvPr id="25" name="Metin kutusu 24"/>
          <p:cNvSpPr txBox="1"/>
          <p:nvPr/>
        </p:nvSpPr>
        <p:spPr>
          <a:xfrm>
            <a:off x="12788464" y="4751760"/>
            <a:ext cx="379943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DERİN NEFESLERİNİZİ ALIRKEN, KENDİ KENDİNİZE TEKRAR TEKRAR “GEVŞE!” YA DA “SAKİN OL!” DİYEREK TELKİNDE BULUNUN. </a:t>
            </a:r>
            <a:endParaRPr lang="tr-TR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tr-TR" dirty="0"/>
          </a:p>
          <a:p>
            <a:endParaRPr lang="tr-TR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5099236" y="1988179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>
                <a:solidFill>
                  <a:schemeClr val="accent6">
                    <a:lumMod val="75000"/>
                  </a:schemeClr>
                </a:solidFill>
              </a:rPr>
              <a:t>GEVŞEME </a:t>
            </a:r>
            <a:r>
              <a:rPr lang="tr-TR" sz="5400" b="1" dirty="0" smtClean="0">
                <a:solidFill>
                  <a:schemeClr val="accent6">
                    <a:lumMod val="75000"/>
                  </a:schemeClr>
                </a:solidFill>
              </a:rPr>
              <a:t>(NEFES EGZERSİZİ)</a:t>
            </a:r>
            <a:endParaRPr lang="tr-T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1354536" y="5290917"/>
            <a:ext cx="3735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DİYAFRAMINIZDAN </a:t>
            </a:r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DERİN NEFESLER ALIN; GÖĞSÜNÜZÜN ÜST KISMIYLA NEFES ALMANIZ SİZİ RAHATLATMAZ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7357779" y="5472305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NEFES </a:t>
            </a:r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ALIP VERDİĞİNİZDE GÖĞSÜNÜZ DEĞİL, KARNINIZ ŞİŞMELİDİR.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851990" y="-108873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78911">
            <a:off x="-2044238" y="-5325739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76132">
            <a:off x="-1680690" y="5885569"/>
            <a:ext cx="10156837" cy="12197383"/>
          </a:xfrm>
          <a:custGeom>
            <a:avLst/>
            <a:gdLst/>
            <a:ahLst/>
            <a:cxnLst/>
            <a:rect l="l" t="t" r="r" b="b"/>
            <a:pathLst>
              <a:path w="10156837" h="12197383">
                <a:moveTo>
                  <a:pt x="0" y="0"/>
                </a:moveTo>
                <a:lnTo>
                  <a:pt x="10156837" y="0"/>
                </a:lnTo>
                <a:lnTo>
                  <a:pt x="10156837" y="12197383"/>
                </a:lnTo>
                <a:lnTo>
                  <a:pt x="0" y="12197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5379"/>
            </a:stretch>
          </a:blipFill>
        </p:spPr>
      </p:sp>
      <p:sp>
        <p:nvSpPr>
          <p:cNvPr id="6" name="Freeform 6"/>
          <p:cNvSpPr/>
          <p:nvPr/>
        </p:nvSpPr>
        <p:spPr>
          <a:xfrm rot="-9265859">
            <a:off x="2480803" y="9421154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8" y="0"/>
                </a:lnTo>
                <a:lnTo>
                  <a:pt x="6205088" y="5662144"/>
                </a:lnTo>
                <a:lnTo>
                  <a:pt x="0" y="5662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899816" flipH="1">
            <a:off x="11566266" y="3126749"/>
            <a:ext cx="1650514" cy="720000"/>
          </a:xfrm>
          <a:custGeom>
            <a:avLst/>
            <a:gdLst/>
            <a:ahLst/>
            <a:cxnLst/>
            <a:rect l="l" t="t" r="r" b="b"/>
            <a:pathLst>
              <a:path w="1650514" h="1008314">
                <a:moveTo>
                  <a:pt x="1650514" y="0"/>
                </a:moveTo>
                <a:lnTo>
                  <a:pt x="0" y="0"/>
                </a:lnTo>
                <a:lnTo>
                  <a:pt x="0" y="1008314"/>
                </a:lnTo>
                <a:lnTo>
                  <a:pt x="1650514" y="1008314"/>
                </a:lnTo>
                <a:lnTo>
                  <a:pt x="165051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74974" y="3380527"/>
            <a:ext cx="2884666" cy="4320000"/>
            <a:chOff x="79962" y="-2"/>
            <a:chExt cx="2795567" cy="4561911"/>
          </a:xfrm>
        </p:grpSpPr>
        <p:sp>
          <p:nvSpPr>
            <p:cNvPr id="9" name="Freeform 9"/>
            <p:cNvSpPr/>
            <p:nvPr/>
          </p:nvSpPr>
          <p:spPr>
            <a:xfrm>
              <a:off x="187420" y="-2"/>
              <a:ext cx="2688109" cy="4337986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13"/>
              <a:stretch>
                <a:fillRect l="-7" r="-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9962" y="-1"/>
              <a:ext cx="2735990" cy="4561910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581162" y="1527641"/>
            <a:ext cx="7465726" cy="15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3670"/>
              </a:lnSpc>
              <a:spcBef>
                <a:spcPct val="0"/>
              </a:spcBef>
            </a:pPr>
            <a:r>
              <a:rPr lang="tr-TR" sz="9764" dirty="0" smtClean="0">
                <a:solidFill>
                  <a:srgbClr val="103E7B"/>
                </a:solidFill>
                <a:latin typeface="Bryndan Write"/>
              </a:rPr>
              <a:t>ÖFKE ANKETİ</a:t>
            </a:r>
            <a:endParaRPr lang="en-US" sz="9764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62762" y="4116389"/>
            <a:ext cx="8876638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49"/>
              </a:lnSpc>
              <a:spcBef>
                <a:spcPct val="0"/>
              </a:spcBef>
            </a:pPr>
            <a:endParaRPr lang="en-US" sz="2678" dirty="0">
              <a:solidFill>
                <a:srgbClr val="103E7B"/>
              </a:solidFill>
              <a:latin typeface="Poppins Medium"/>
            </a:endParaRPr>
          </a:p>
        </p:txBody>
      </p:sp>
      <p:sp>
        <p:nvSpPr>
          <p:cNvPr id="13" name="Freeform 13"/>
          <p:cNvSpPr/>
          <p:nvPr/>
        </p:nvSpPr>
        <p:spPr>
          <a:xfrm rot="6106150" flipH="1">
            <a:off x="15287556" y="6789855"/>
            <a:ext cx="1906826" cy="720000"/>
          </a:xfrm>
          <a:custGeom>
            <a:avLst/>
            <a:gdLst/>
            <a:ahLst/>
            <a:cxnLst/>
            <a:rect l="l" t="t" r="r" b="b"/>
            <a:pathLst>
              <a:path w="1906826" h="1164897">
                <a:moveTo>
                  <a:pt x="1906826" y="0"/>
                </a:moveTo>
                <a:lnTo>
                  <a:pt x="0" y="0"/>
                </a:lnTo>
                <a:lnTo>
                  <a:pt x="0" y="1164897"/>
                </a:lnTo>
                <a:lnTo>
                  <a:pt x="1906826" y="1164897"/>
                </a:lnTo>
                <a:lnTo>
                  <a:pt x="190682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Metin kutusu 13"/>
          <p:cNvSpPr txBox="1"/>
          <p:nvPr/>
        </p:nvSpPr>
        <p:spPr>
          <a:xfrm>
            <a:off x="533401" y="3852471"/>
            <a:ext cx="11605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Aşağıdaki soruları birlikte okuyalım ve kaç tanesine EVET dediğinizi sayın...</a:t>
            </a:r>
          </a:p>
          <a:p>
            <a:r>
              <a:rPr lang="tr-TR" sz="2400" b="1" dirty="0"/>
              <a:t>1.) Öfkemi kontrol edebiliyorum                                                                                    </a:t>
            </a:r>
            <a:r>
              <a:rPr lang="tr-TR" sz="2400" b="1" dirty="0" smtClean="0"/>
              <a:t>( </a:t>
            </a:r>
            <a:r>
              <a:rPr lang="tr-TR" sz="2400" b="1" dirty="0"/>
              <a:t>E )   ( H )</a:t>
            </a:r>
          </a:p>
          <a:p>
            <a:r>
              <a:rPr lang="tr-TR" sz="2400" b="1" dirty="0"/>
              <a:t>2.) Kavgadan uzak duruyorum                                                                                         </a:t>
            </a:r>
            <a:r>
              <a:rPr lang="tr-TR" sz="2400" b="1" dirty="0" smtClean="0"/>
              <a:t>( </a:t>
            </a:r>
            <a:r>
              <a:rPr lang="tr-TR" sz="2400" b="1" dirty="0"/>
              <a:t>E )   ( H )</a:t>
            </a:r>
          </a:p>
          <a:p>
            <a:r>
              <a:rPr lang="tr-TR" sz="2400" b="1" dirty="0"/>
              <a:t>3.) Tartışırken sesimi yükseltmiyorum.                                                                          </a:t>
            </a:r>
            <a:r>
              <a:rPr lang="tr-TR" sz="2400" b="1" dirty="0" smtClean="0"/>
              <a:t>( </a:t>
            </a:r>
            <a:r>
              <a:rPr lang="tr-TR" sz="2400" b="1" dirty="0"/>
              <a:t>E )   ( H ) </a:t>
            </a:r>
          </a:p>
          <a:p>
            <a:r>
              <a:rPr lang="tr-TR" sz="2400" b="1" dirty="0"/>
              <a:t>4.) Sabah kalktığımda stresli olmuyorum                                                                     </a:t>
            </a:r>
            <a:r>
              <a:rPr lang="tr-TR" sz="2400" b="1" dirty="0" smtClean="0"/>
              <a:t> ( </a:t>
            </a:r>
            <a:r>
              <a:rPr lang="tr-TR" sz="2400" b="1" dirty="0"/>
              <a:t>E )   ( H )</a:t>
            </a:r>
          </a:p>
          <a:p>
            <a:r>
              <a:rPr lang="tr-TR" sz="2400" b="1" dirty="0"/>
              <a:t>5.) İnsanlarla konuşurken ters ve kaba cevaplar vermiyorum                                 </a:t>
            </a:r>
            <a:r>
              <a:rPr lang="tr-TR" sz="2400" b="1" dirty="0" smtClean="0"/>
              <a:t> ( </a:t>
            </a:r>
            <a:r>
              <a:rPr lang="tr-TR" sz="2400" b="1" dirty="0"/>
              <a:t>E )   ( H )</a:t>
            </a:r>
          </a:p>
          <a:p>
            <a:r>
              <a:rPr lang="tr-TR" sz="2400" b="1" dirty="0"/>
              <a:t>6.) İnsanlara güler yüzlü davranıyorum                                                                         </a:t>
            </a:r>
            <a:r>
              <a:rPr lang="tr-TR" sz="2400" b="1" dirty="0" smtClean="0"/>
              <a:t> </a:t>
            </a:r>
            <a:r>
              <a:rPr lang="tr-TR" sz="2400" b="1" dirty="0"/>
              <a:t>( E )   ( H )</a:t>
            </a:r>
          </a:p>
          <a:p>
            <a:r>
              <a:rPr lang="tr-TR" sz="2400" b="1" dirty="0"/>
              <a:t>7.) Düşüncelerimi içime atmayıp ifade ediyorum                                                        </a:t>
            </a:r>
            <a:r>
              <a:rPr lang="tr-TR" sz="2400" b="1" dirty="0" smtClean="0"/>
              <a:t>( </a:t>
            </a:r>
            <a:r>
              <a:rPr lang="tr-TR" sz="2400" b="1" dirty="0"/>
              <a:t>E )   ( H )</a:t>
            </a:r>
          </a:p>
          <a:p>
            <a:r>
              <a:rPr lang="tr-TR" sz="2400" b="1" dirty="0"/>
              <a:t>8.) Tartışırken hakaret ve küfür etmiyorum                                                                  </a:t>
            </a:r>
            <a:r>
              <a:rPr lang="tr-TR" sz="2400" b="1" dirty="0" smtClean="0"/>
              <a:t> ( </a:t>
            </a:r>
            <a:r>
              <a:rPr lang="tr-TR" sz="2400" b="1" dirty="0"/>
              <a:t>E )    ( H )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99072" y="3186468"/>
            <a:ext cx="3960568" cy="4427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252249">
            <a:off x="2166506" y="1134298"/>
            <a:ext cx="13898117" cy="8318374"/>
            <a:chOff x="0" y="-698138"/>
            <a:chExt cx="6915442" cy="7486268"/>
          </a:xfrm>
        </p:grpSpPr>
        <p:sp>
          <p:nvSpPr>
            <p:cNvPr id="10" name="Freeform 10"/>
            <p:cNvSpPr/>
            <p:nvPr/>
          </p:nvSpPr>
          <p:spPr>
            <a:xfrm>
              <a:off x="0" y="3995"/>
              <a:ext cx="6915442" cy="6784135"/>
            </a:xfrm>
            <a:custGeom>
              <a:avLst/>
              <a:gdLst/>
              <a:ahLst/>
              <a:cxnLst/>
              <a:rect l="l" t="t" r="r" b="b"/>
              <a:pathLst>
                <a:path w="6915442" h="6396784">
                  <a:moveTo>
                    <a:pt x="0" y="0"/>
                  </a:moveTo>
                  <a:lnTo>
                    <a:pt x="6915442" y="0"/>
                  </a:lnTo>
                  <a:lnTo>
                    <a:pt x="6915442" y="6396784"/>
                  </a:lnTo>
                  <a:lnTo>
                    <a:pt x="0" y="639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161105" y="-698138"/>
              <a:ext cx="3062169" cy="1298565"/>
            </a:xfrm>
            <a:custGeom>
              <a:avLst/>
              <a:gdLst/>
              <a:ahLst/>
              <a:cxnLst/>
              <a:rect l="l" t="t" r="r" b="b"/>
              <a:pathLst>
                <a:path w="3062169" h="930723">
                  <a:moveTo>
                    <a:pt x="0" y="0"/>
                  </a:moveTo>
                  <a:lnTo>
                    <a:pt x="3062169" y="0"/>
                  </a:lnTo>
                  <a:lnTo>
                    <a:pt x="3062169" y="930723"/>
                  </a:lnTo>
                  <a:lnTo>
                    <a:pt x="0" y="93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108195" b="-92026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 rot="-5496163">
            <a:off x="8719787" y="-391568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202485">
            <a:off x="15363980" y="-386452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6340782">
            <a:off x="-2624859" y="6977535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432966" flipH="1">
            <a:off x="16057257" y="8116814"/>
            <a:ext cx="4461485" cy="2725562"/>
          </a:xfrm>
          <a:custGeom>
            <a:avLst/>
            <a:gdLst/>
            <a:ahLst/>
            <a:cxnLst/>
            <a:rect l="l" t="t" r="r" b="b"/>
            <a:pathLst>
              <a:path w="4461485" h="2725562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4911008" flipH="1">
            <a:off x="-482701" y="-1560757"/>
            <a:ext cx="4383250" cy="2677767"/>
          </a:xfrm>
          <a:custGeom>
            <a:avLst/>
            <a:gdLst/>
            <a:ahLst/>
            <a:cxnLst/>
            <a:rect l="l" t="t" r="r" b="b"/>
            <a:pathLst>
              <a:path w="4383250" h="2677767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Metin kutusu 23"/>
          <p:cNvSpPr txBox="1"/>
          <p:nvPr/>
        </p:nvSpPr>
        <p:spPr>
          <a:xfrm>
            <a:off x="3823976" y="3141961"/>
            <a:ext cx="110489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800" b="1" dirty="0" smtClean="0">
                <a:solidFill>
                  <a:schemeClr val="accent4">
                    <a:lumMod val="75000"/>
                  </a:schemeClr>
                </a:solidFill>
              </a:rPr>
              <a:t>SÖYLEYECEK SÖZÜ OLMAYAN YÜKSEK SESLE KONUŞUR YA DA ÖFKEYLE</a:t>
            </a:r>
            <a:endParaRPr lang="tr-TR" sz="8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91352" y="-2284358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800" y="0"/>
                </a:lnTo>
                <a:lnTo>
                  <a:pt x="6763800" y="7058993"/>
                </a:lnTo>
                <a:lnTo>
                  <a:pt x="0" y="7058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60142" flipH="1">
            <a:off x="8184945" y="823386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04696" y="6653799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02691" flipH="1">
            <a:off x="12779567" y="7911749"/>
            <a:ext cx="4134791" cy="2525981"/>
          </a:xfrm>
          <a:custGeom>
            <a:avLst/>
            <a:gdLst/>
            <a:ahLst/>
            <a:cxnLst/>
            <a:rect l="l" t="t" r="r" b="b"/>
            <a:pathLst>
              <a:path w="4134791" h="252598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70843" y="6869580"/>
            <a:ext cx="7767244" cy="6340895"/>
          </a:xfrm>
          <a:custGeom>
            <a:avLst/>
            <a:gdLst/>
            <a:ahLst/>
            <a:cxnLst/>
            <a:rect l="l" t="t" r="r" b="b"/>
            <a:pathLst>
              <a:path w="7767244" h="6340895">
                <a:moveTo>
                  <a:pt x="0" y="0"/>
                </a:moveTo>
                <a:lnTo>
                  <a:pt x="7767243" y="0"/>
                </a:lnTo>
                <a:lnTo>
                  <a:pt x="7767243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05123">
            <a:off x="-3093526" y="5493913"/>
            <a:ext cx="4318350" cy="7996945"/>
          </a:xfrm>
          <a:custGeom>
            <a:avLst/>
            <a:gdLst/>
            <a:ahLst/>
            <a:cxnLst/>
            <a:rect l="l" t="t" r="r" b="b"/>
            <a:pathLst>
              <a:path w="4318350" h="7996945">
                <a:moveTo>
                  <a:pt x="0" y="0"/>
                </a:moveTo>
                <a:lnTo>
                  <a:pt x="4318350" y="0"/>
                </a:lnTo>
                <a:lnTo>
                  <a:pt x="4318350" y="7996944"/>
                </a:lnTo>
                <a:lnTo>
                  <a:pt x="0" y="799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96163">
            <a:off x="8606904" y="7673389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1"/>
                </a:lnTo>
                <a:lnTo>
                  <a:pt x="0" y="20956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 flipH="1" flipV="1">
            <a:off x="-5521946" y="96090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1"/>
                </a:moveTo>
                <a:lnTo>
                  <a:pt x="0" y="3657491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1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378544">
            <a:off x="15000032" y="-2489385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254031">
            <a:off x="14805430" y="-2271346"/>
            <a:ext cx="9577623" cy="7320624"/>
          </a:xfrm>
          <a:custGeom>
            <a:avLst/>
            <a:gdLst/>
            <a:ahLst/>
            <a:cxnLst/>
            <a:rect l="l" t="t" r="r" b="b"/>
            <a:pathLst>
              <a:path w="9577623" h="7320624">
                <a:moveTo>
                  <a:pt x="0" y="0"/>
                </a:moveTo>
                <a:lnTo>
                  <a:pt x="9577624" y="0"/>
                </a:lnTo>
                <a:lnTo>
                  <a:pt x="9577624" y="7320624"/>
                </a:lnTo>
                <a:lnTo>
                  <a:pt x="0" y="73206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 l="-11752" t="-66616"/>
            </a:stretch>
          </a:blipFill>
        </p:spPr>
      </p:sp>
      <p:sp>
        <p:nvSpPr>
          <p:cNvPr id="16" name="Freeform 16"/>
          <p:cNvSpPr/>
          <p:nvPr/>
        </p:nvSpPr>
        <p:spPr>
          <a:xfrm rot="1534140">
            <a:off x="12123012" y="-3546033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9" y="0"/>
                </a:lnTo>
                <a:lnTo>
                  <a:pt x="6205089" y="5662143"/>
                </a:lnTo>
                <a:lnTo>
                  <a:pt x="0" y="566214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Metin kutusu 16"/>
          <p:cNvSpPr txBox="1"/>
          <p:nvPr/>
        </p:nvSpPr>
        <p:spPr>
          <a:xfrm>
            <a:off x="3313448" y="2395947"/>
            <a:ext cx="120431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800" b="1" dirty="0">
                <a:solidFill>
                  <a:schemeClr val="accent2">
                    <a:lumMod val="50000"/>
                  </a:schemeClr>
                </a:solidFill>
              </a:rPr>
              <a:t>BENİ DİNLEDİĞİNİZ İÇİN </a:t>
            </a:r>
            <a:r>
              <a:rPr lang="tr-TR" sz="8800" b="1" dirty="0" smtClean="0">
                <a:solidFill>
                  <a:schemeClr val="accent2">
                    <a:lumMod val="50000"/>
                  </a:schemeClr>
                </a:solidFill>
              </a:rPr>
              <a:t>TEŞEKKÜR </a:t>
            </a:r>
            <a:r>
              <a:rPr lang="tr-TR" sz="8800" b="1" dirty="0">
                <a:solidFill>
                  <a:schemeClr val="accent2">
                    <a:lumMod val="50000"/>
                  </a:schemeClr>
                </a:solidFill>
              </a:rPr>
              <a:t>EDERİM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5664999" y="5667825"/>
            <a:ext cx="6490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accent2">
                    <a:lumMod val="50000"/>
                  </a:schemeClr>
                </a:solidFill>
              </a:rPr>
              <a:t>PSİKOLOJİK DANIŞMAN </a:t>
            </a:r>
          </a:p>
          <a:p>
            <a:r>
              <a:rPr lang="tr-TR" sz="4800" b="1" dirty="0" smtClean="0">
                <a:solidFill>
                  <a:schemeClr val="accent2">
                    <a:lumMod val="50000"/>
                  </a:schemeClr>
                </a:solidFill>
              </a:rPr>
              <a:t>   ESRA SARIALİOĞLU</a:t>
            </a:r>
            <a:endParaRPr lang="tr-TR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0021" y="14421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851990" y="-108873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78911">
            <a:off x="-2044238" y="-5325739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376132">
            <a:off x="-1680690" y="5885569"/>
            <a:ext cx="10156837" cy="12197383"/>
          </a:xfrm>
          <a:custGeom>
            <a:avLst/>
            <a:gdLst/>
            <a:ahLst/>
            <a:cxnLst/>
            <a:rect l="l" t="t" r="r" b="b"/>
            <a:pathLst>
              <a:path w="10156837" h="12197383">
                <a:moveTo>
                  <a:pt x="0" y="0"/>
                </a:moveTo>
                <a:lnTo>
                  <a:pt x="10156837" y="0"/>
                </a:lnTo>
                <a:lnTo>
                  <a:pt x="10156837" y="12197383"/>
                </a:lnTo>
                <a:lnTo>
                  <a:pt x="0" y="12197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5379"/>
            </a:stretch>
          </a:blipFill>
        </p:spPr>
      </p:sp>
      <p:sp>
        <p:nvSpPr>
          <p:cNvPr id="6" name="Freeform 6"/>
          <p:cNvSpPr/>
          <p:nvPr/>
        </p:nvSpPr>
        <p:spPr>
          <a:xfrm rot="-9265859">
            <a:off x="2480803" y="9421154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8" y="0"/>
                </a:lnTo>
                <a:lnTo>
                  <a:pt x="6205088" y="5662144"/>
                </a:lnTo>
                <a:lnTo>
                  <a:pt x="0" y="5662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03828" flipH="1">
            <a:off x="10523668" y="1368835"/>
            <a:ext cx="1650514" cy="1008314"/>
          </a:xfrm>
          <a:custGeom>
            <a:avLst/>
            <a:gdLst/>
            <a:ahLst/>
            <a:cxnLst/>
            <a:rect l="l" t="t" r="r" b="b"/>
            <a:pathLst>
              <a:path w="1650514" h="1008314">
                <a:moveTo>
                  <a:pt x="1650514" y="0"/>
                </a:moveTo>
                <a:lnTo>
                  <a:pt x="0" y="0"/>
                </a:lnTo>
                <a:lnTo>
                  <a:pt x="0" y="1008314"/>
                </a:lnTo>
                <a:lnTo>
                  <a:pt x="1650514" y="1008314"/>
                </a:lnTo>
                <a:lnTo>
                  <a:pt x="165051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6150" flipH="1">
            <a:off x="16232285" y="7776910"/>
            <a:ext cx="1906826" cy="1164897"/>
          </a:xfrm>
          <a:custGeom>
            <a:avLst/>
            <a:gdLst/>
            <a:ahLst/>
            <a:cxnLst/>
            <a:rect l="l" t="t" r="r" b="b"/>
            <a:pathLst>
              <a:path w="1906826" h="1164897">
                <a:moveTo>
                  <a:pt x="1906826" y="0"/>
                </a:moveTo>
                <a:lnTo>
                  <a:pt x="0" y="0"/>
                </a:lnTo>
                <a:lnTo>
                  <a:pt x="0" y="1164897"/>
                </a:lnTo>
                <a:lnTo>
                  <a:pt x="1906826" y="1164897"/>
                </a:lnTo>
                <a:lnTo>
                  <a:pt x="190682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Metin kutusu 13"/>
          <p:cNvSpPr txBox="1"/>
          <p:nvPr/>
        </p:nvSpPr>
        <p:spPr>
          <a:xfrm>
            <a:off x="2156622" y="2713097"/>
            <a:ext cx="8701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>
                <a:solidFill>
                  <a:schemeClr val="accent5">
                    <a:lumMod val="75000"/>
                  </a:schemeClr>
                </a:solidFill>
              </a:rPr>
              <a:t>ÖFKE NE ANLAMA GELİR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944759" y="4468344"/>
            <a:ext cx="107577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66CC"/>
                </a:solidFill>
              </a:rPr>
              <a:t>ASLINDA </a:t>
            </a:r>
            <a:r>
              <a:rPr lang="tr-TR" sz="3200" b="1" dirty="0">
                <a:solidFill>
                  <a:srgbClr val="FF66CC"/>
                </a:solidFill>
              </a:rPr>
              <a:t>ÖFKELİ İNSAN ŞUNU DEMEK </a:t>
            </a:r>
            <a:r>
              <a:rPr lang="tr-TR" sz="3200" b="1" dirty="0" smtClean="0">
                <a:solidFill>
                  <a:srgbClr val="FF66CC"/>
                </a:solidFill>
              </a:rPr>
              <a:t>İSTER</a:t>
            </a:r>
          </a:p>
          <a:p>
            <a:endParaRPr lang="tr-TR" sz="3200" b="1" dirty="0">
              <a:solidFill>
                <a:srgbClr val="FF66CC"/>
              </a:solidFill>
            </a:endParaRPr>
          </a:p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SANA </a:t>
            </a: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KARŞI ŞU AN ÖFKELİYİM. SENİN BANA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KULAK VERMENİ  </a:t>
            </a:r>
            <a:endParaRPr lang="tr-TR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VE </a:t>
            </a: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BENİ CİDDİYE ALMANI İSTİYORUM. BENİ DİKKATE ALMAN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   VE </a:t>
            </a: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BANA ÖNCELİK TANIMAN GEREKİYOR</a:t>
            </a:r>
          </a:p>
          <a:p>
            <a:r>
              <a:rPr lang="tr-TR" sz="3200" b="1" dirty="0"/>
              <a:t>                                                                                  </a:t>
            </a:r>
          </a:p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FİSHER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0265" y="2334811"/>
            <a:ext cx="5549916" cy="54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25" y="-32299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  <a:scene3d>
            <a:camera prst="perspectiveContrastingLeftFacing"/>
            <a:lightRig rig="threePt" dir="t"/>
          </a:scene3d>
        </p:spPr>
      </p:sp>
      <p:sp>
        <p:nvSpPr>
          <p:cNvPr id="3" name="Freeform 3"/>
          <p:cNvSpPr/>
          <p:nvPr/>
        </p:nvSpPr>
        <p:spPr>
          <a:xfrm>
            <a:off x="797860" y="3110648"/>
            <a:ext cx="5816334" cy="5135818"/>
          </a:xfrm>
          <a:custGeom>
            <a:avLst/>
            <a:gdLst/>
            <a:ahLst/>
            <a:cxnLst/>
            <a:rect l="l" t="t" r="r" b="b"/>
            <a:pathLst>
              <a:path w="5816334" h="5135818">
                <a:moveTo>
                  <a:pt x="0" y="0"/>
                </a:moveTo>
                <a:lnTo>
                  <a:pt x="5816334" y="0"/>
                </a:lnTo>
                <a:lnTo>
                  <a:pt x="5816334" y="5135819"/>
                </a:lnTo>
                <a:lnTo>
                  <a:pt x="0" y="513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485" b="-38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61072" y="4305799"/>
            <a:ext cx="5844595" cy="5148803"/>
          </a:xfrm>
          <a:custGeom>
            <a:avLst/>
            <a:gdLst/>
            <a:ahLst/>
            <a:cxnLst/>
            <a:rect l="l" t="t" r="r" b="b"/>
            <a:pathLst>
              <a:path w="5844595" h="5148803">
                <a:moveTo>
                  <a:pt x="0" y="0"/>
                </a:moveTo>
                <a:lnTo>
                  <a:pt x="5844595" y="0"/>
                </a:lnTo>
                <a:lnTo>
                  <a:pt x="5844595" y="5148803"/>
                </a:lnTo>
                <a:lnTo>
                  <a:pt x="0" y="514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3581"/>
            </a:stretch>
          </a:blipFill>
        </p:spPr>
      </p:sp>
      <p:sp>
        <p:nvSpPr>
          <p:cNvPr id="5" name="Freeform 5"/>
          <p:cNvSpPr/>
          <p:nvPr/>
        </p:nvSpPr>
        <p:spPr>
          <a:xfrm rot="7545968">
            <a:off x="14971851" y="-3862658"/>
            <a:ext cx="10392032" cy="11842771"/>
          </a:xfrm>
          <a:custGeom>
            <a:avLst/>
            <a:gdLst/>
            <a:ahLst/>
            <a:cxnLst/>
            <a:rect l="l" t="t" r="r" b="b"/>
            <a:pathLst>
              <a:path w="10392032" h="11842771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56938" y="4893965"/>
            <a:ext cx="4144606" cy="36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  <a:spcBef>
                <a:spcPct val="0"/>
              </a:spcBef>
            </a:pPr>
            <a:r>
              <a:rPr lang="en-US" sz="2157" dirty="0" smtClean="0">
                <a:solidFill>
                  <a:srgbClr val="FFFFFF"/>
                </a:solidFill>
                <a:latin typeface="Poppins Medium"/>
              </a:rPr>
              <a:t>.</a:t>
            </a:r>
            <a:endParaRPr lang="en-US" sz="2157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392113" y="3597122"/>
            <a:ext cx="4778806" cy="97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endParaRPr lang="en-US" sz="6000" spc="36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4" name="Freeform 14"/>
          <p:cNvSpPr/>
          <p:nvPr/>
        </p:nvSpPr>
        <p:spPr>
          <a:xfrm rot="-10800000">
            <a:off x="-2624859" y="-147274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778911">
            <a:off x="-2780932" y="-5173640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96163">
            <a:off x="8758996" y="2640152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Metin kutusu 16"/>
          <p:cNvSpPr txBox="1"/>
          <p:nvPr/>
        </p:nvSpPr>
        <p:spPr>
          <a:xfrm>
            <a:off x="4944625" y="1530782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/>
              <a:t>       </a:t>
            </a:r>
            <a:r>
              <a:rPr lang="tr-TR" sz="6600" b="1" dirty="0" smtClean="0">
                <a:solidFill>
                  <a:schemeClr val="accent4">
                    <a:lumMod val="75000"/>
                  </a:schemeClr>
                </a:solidFill>
              </a:rPr>
              <a:t>ÖFKE </a:t>
            </a:r>
            <a:r>
              <a:rPr lang="tr-TR" sz="6600" b="1" dirty="0">
                <a:solidFill>
                  <a:schemeClr val="accent4">
                    <a:lumMod val="75000"/>
                  </a:schemeClr>
                </a:solidFill>
              </a:rPr>
              <a:t>NEDİR?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622535" y="4208399"/>
            <a:ext cx="43325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Öfke, bireyin istek, ihtiyaç ve </a:t>
            </a:r>
            <a:r>
              <a:rPr lang="tr-TR" sz="2800" b="1" dirty="0" smtClean="0"/>
              <a:t>planlarının engellenmesi ve haksızlıklara                                                                                                                                 </a:t>
            </a:r>
            <a:r>
              <a:rPr lang="tr-TR" sz="2800" b="1" dirty="0"/>
              <a:t>uğraması karşısında kendini olumlu yollardan ifade edememesi sonucunda yaşadığı duygu durumudur.                                                                                                                        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7157626" y="5254056"/>
            <a:ext cx="46099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Sık olarak yaşanan, küçük hayal kırıklıklarından yoğun hiddete kadar değişik süreçlerde ve yoğunluklarda var olan, fizyolojik ve biyolojik değişimlerin de eşlik edip etkide bulunduğu normal bir duygudur.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12981423" y="4104429"/>
            <a:ext cx="3319452" cy="324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7065" y="2971455"/>
            <a:ext cx="4266623" cy="4211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8482" y="3473708"/>
            <a:ext cx="5816334" cy="5135818"/>
          </a:xfrm>
          <a:custGeom>
            <a:avLst/>
            <a:gdLst/>
            <a:ahLst/>
            <a:cxnLst/>
            <a:rect l="l" t="t" r="r" b="b"/>
            <a:pathLst>
              <a:path w="5816334" h="5135818">
                <a:moveTo>
                  <a:pt x="0" y="0"/>
                </a:moveTo>
                <a:lnTo>
                  <a:pt x="5816334" y="0"/>
                </a:lnTo>
                <a:lnTo>
                  <a:pt x="5816334" y="5135819"/>
                </a:lnTo>
                <a:lnTo>
                  <a:pt x="0" y="513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485" b="-3843"/>
            </a:stretch>
          </a:blipFill>
        </p:spPr>
      </p:sp>
      <p:sp>
        <p:nvSpPr>
          <p:cNvPr id="5" name="Freeform 5"/>
          <p:cNvSpPr/>
          <p:nvPr/>
        </p:nvSpPr>
        <p:spPr>
          <a:xfrm rot="7545968">
            <a:off x="14971851" y="-3862658"/>
            <a:ext cx="10392032" cy="11842771"/>
          </a:xfrm>
          <a:custGeom>
            <a:avLst/>
            <a:gdLst/>
            <a:ahLst/>
            <a:cxnLst/>
            <a:rect l="l" t="t" r="r" b="b"/>
            <a:pathLst>
              <a:path w="10392032" h="11842771">
                <a:moveTo>
                  <a:pt x="0" y="0"/>
                </a:moveTo>
                <a:lnTo>
                  <a:pt x="10392032" y="0"/>
                </a:lnTo>
                <a:lnTo>
                  <a:pt x="10392032" y="11842771"/>
                </a:lnTo>
                <a:lnTo>
                  <a:pt x="0" y="11842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30015" y="4426589"/>
            <a:ext cx="5800940" cy="5113301"/>
          </a:xfrm>
          <a:custGeom>
            <a:avLst/>
            <a:gdLst/>
            <a:ahLst/>
            <a:cxnLst/>
            <a:rect l="l" t="t" r="r" b="b"/>
            <a:pathLst>
              <a:path w="5800940" h="5113301">
                <a:moveTo>
                  <a:pt x="0" y="0"/>
                </a:moveTo>
                <a:lnTo>
                  <a:pt x="5800939" y="0"/>
                </a:lnTo>
                <a:lnTo>
                  <a:pt x="5800939" y="5113301"/>
                </a:lnTo>
                <a:lnTo>
                  <a:pt x="0" y="5113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2" b="-430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19400" y="1536999"/>
            <a:ext cx="13639799" cy="1896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939"/>
              </a:lnSpc>
              <a:spcBef>
                <a:spcPct val="0"/>
              </a:spcBef>
            </a:pPr>
            <a:r>
              <a:rPr lang="tr-TR" sz="9600" spc="72" dirty="0" smtClean="0">
                <a:solidFill>
                  <a:srgbClr val="103E7B"/>
                </a:solidFill>
                <a:latin typeface="Bryndan Write"/>
              </a:rPr>
              <a:t>BUZ DAĞI BENZETMESİ</a:t>
            </a:r>
            <a:endParaRPr lang="en-US" sz="9600" spc="72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12920" y="4893965"/>
            <a:ext cx="4144606" cy="36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  <a:spcBef>
                <a:spcPct val="0"/>
              </a:spcBef>
            </a:pPr>
            <a:r>
              <a:rPr lang="en-US" sz="2157" dirty="0" smtClean="0">
                <a:solidFill>
                  <a:srgbClr val="FFFFFF"/>
                </a:solidFill>
                <a:latin typeface="Poppins Medium"/>
              </a:rPr>
              <a:t>.</a:t>
            </a:r>
            <a:endParaRPr lang="en-US" sz="2157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4" name="Freeform 14"/>
          <p:cNvSpPr/>
          <p:nvPr/>
        </p:nvSpPr>
        <p:spPr>
          <a:xfrm rot="-10800000">
            <a:off x="-2624859" y="-147274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5"/>
                </a:lnTo>
                <a:lnTo>
                  <a:pt x="0" y="4075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778911">
            <a:off x="-2780932" y="-5173640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5" y="0"/>
                </a:lnTo>
                <a:lnTo>
                  <a:pt x="5634215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96163">
            <a:off x="9702722" y="46854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Metin kutusu 16"/>
          <p:cNvSpPr txBox="1"/>
          <p:nvPr/>
        </p:nvSpPr>
        <p:spPr>
          <a:xfrm>
            <a:off x="1783658" y="4283514"/>
            <a:ext cx="4354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Öfke olgusu buz dağına benzetilir. Buz dağının suyun üzerinde kalan</a:t>
            </a:r>
          </a:p>
          <a:p>
            <a:r>
              <a:rPr lang="tr-TR" sz="2800" b="1" dirty="0"/>
              <a:t> kısmı öfkedir. Oysa suyun altında kalan kısmı çok daha geniştir, yani öfkenin </a:t>
            </a:r>
            <a:r>
              <a:rPr lang="tr-TR" sz="2800" b="1" dirty="0" smtClean="0"/>
              <a:t>ortaya çıkmasına </a:t>
            </a:r>
            <a:r>
              <a:rPr lang="tr-TR" sz="2800" b="1" dirty="0"/>
              <a:t>yol açan pek çok duygu burada gizlidir.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9639299" y="5259963"/>
            <a:ext cx="42830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Suyun altında kalan duygulara temel duygular denir. </a:t>
            </a:r>
          </a:p>
          <a:p>
            <a:r>
              <a:rPr lang="tr-TR" sz="2400" b="1" dirty="0"/>
              <a:t>İnsanların çoğu </a:t>
            </a:r>
            <a:r>
              <a:rPr lang="tr-TR" sz="2400" b="1" dirty="0" smtClean="0"/>
              <a:t>öfkeyi buzdağının </a:t>
            </a:r>
            <a:r>
              <a:rPr lang="tr-TR" sz="2400" b="1" dirty="0"/>
              <a:t>tepesinde </a:t>
            </a:r>
            <a:r>
              <a:rPr lang="tr-TR" sz="2400" b="1" dirty="0" smtClean="0"/>
              <a:t>yaşar </a:t>
            </a:r>
            <a:r>
              <a:rPr lang="tr-TR" sz="2400" b="1" dirty="0"/>
              <a:t>ve bir türlü çözümlenmemiş bu</a:t>
            </a:r>
          </a:p>
          <a:p>
            <a:r>
              <a:rPr lang="tr-TR" sz="2400" b="1" dirty="0" smtClean="0"/>
              <a:t>duygulara </a:t>
            </a:r>
            <a:r>
              <a:rPr lang="tr-TR" sz="2400" b="1" dirty="0"/>
              <a:t>sıkı sıkı tutunur. Oysa öfkenin kaynaklarını ortadan kaldırmayı </a:t>
            </a:r>
            <a:r>
              <a:rPr lang="tr-TR" sz="2400" b="1" dirty="0" smtClean="0"/>
              <a:t>başarmak için </a:t>
            </a:r>
            <a:r>
              <a:rPr lang="tr-TR" sz="2400" b="1" dirty="0"/>
              <a:t>buzdağının altındaki temel duyguların anlaşılması gerekir.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91352" y="-2284358"/>
            <a:ext cx="6763799" cy="7058994"/>
          </a:xfrm>
          <a:custGeom>
            <a:avLst/>
            <a:gdLst/>
            <a:ahLst/>
            <a:cxnLst/>
            <a:rect l="l" t="t" r="r" b="b"/>
            <a:pathLst>
              <a:path w="6763799" h="7058994">
                <a:moveTo>
                  <a:pt x="0" y="0"/>
                </a:moveTo>
                <a:lnTo>
                  <a:pt x="6763800" y="0"/>
                </a:lnTo>
                <a:lnTo>
                  <a:pt x="6763800" y="7058993"/>
                </a:lnTo>
                <a:lnTo>
                  <a:pt x="0" y="7058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04696" y="6653799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9" y="0"/>
                </a:lnTo>
                <a:lnTo>
                  <a:pt x="5249719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02691" flipH="1">
            <a:off x="13281832" y="8209812"/>
            <a:ext cx="4134791" cy="2525981"/>
          </a:xfrm>
          <a:custGeom>
            <a:avLst/>
            <a:gdLst/>
            <a:ahLst/>
            <a:cxnLst/>
            <a:rect l="l" t="t" r="r" b="b"/>
            <a:pathLst>
              <a:path w="4134791" h="252598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70843" y="6869580"/>
            <a:ext cx="7767244" cy="6340895"/>
          </a:xfrm>
          <a:custGeom>
            <a:avLst/>
            <a:gdLst/>
            <a:ahLst/>
            <a:cxnLst/>
            <a:rect l="l" t="t" r="r" b="b"/>
            <a:pathLst>
              <a:path w="7767244" h="6340895">
                <a:moveTo>
                  <a:pt x="0" y="0"/>
                </a:moveTo>
                <a:lnTo>
                  <a:pt x="7767243" y="0"/>
                </a:lnTo>
                <a:lnTo>
                  <a:pt x="7767243" y="6340895"/>
                </a:lnTo>
                <a:lnTo>
                  <a:pt x="0" y="6340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05123">
            <a:off x="-3093526" y="5493913"/>
            <a:ext cx="4318350" cy="7996945"/>
          </a:xfrm>
          <a:custGeom>
            <a:avLst/>
            <a:gdLst/>
            <a:ahLst/>
            <a:cxnLst/>
            <a:rect l="l" t="t" r="r" b="b"/>
            <a:pathLst>
              <a:path w="4318350" h="7996945">
                <a:moveTo>
                  <a:pt x="0" y="0"/>
                </a:moveTo>
                <a:lnTo>
                  <a:pt x="4318350" y="0"/>
                </a:lnTo>
                <a:lnTo>
                  <a:pt x="4318350" y="7996944"/>
                </a:lnTo>
                <a:lnTo>
                  <a:pt x="0" y="799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 flipH="1" flipV="1">
            <a:off x="-5521946" y="96090"/>
            <a:ext cx="10159698" cy="3657491"/>
          </a:xfrm>
          <a:custGeom>
            <a:avLst/>
            <a:gdLst/>
            <a:ahLst/>
            <a:cxnLst/>
            <a:rect l="l" t="t" r="r" b="b"/>
            <a:pathLst>
              <a:path w="10159698" h="3657491">
                <a:moveTo>
                  <a:pt x="10159697" y="3657491"/>
                </a:moveTo>
                <a:lnTo>
                  <a:pt x="0" y="3657491"/>
                </a:lnTo>
                <a:lnTo>
                  <a:pt x="0" y="0"/>
                </a:lnTo>
                <a:lnTo>
                  <a:pt x="10159697" y="0"/>
                </a:lnTo>
                <a:lnTo>
                  <a:pt x="10159697" y="3657491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378544">
            <a:off x="15000032" y="-2489385"/>
            <a:ext cx="5634216" cy="10433733"/>
          </a:xfrm>
          <a:custGeom>
            <a:avLst/>
            <a:gdLst/>
            <a:ahLst/>
            <a:cxnLst/>
            <a:rect l="l" t="t" r="r" b="b"/>
            <a:pathLst>
              <a:path w="5634216" h="10433733">
                <a:moveTo>
                  <a:pt x="0" y="0"/>
                </a:moveTo>
                <a:lnTo>
                  <a:pt x="5634216" y="0"/>
                </a:lnTo>
                <a:lnTo>
                  <a:pt x="5634216" y="10433733"/>
                </a:lnTo>
                <a:lnTo>
                  <a:pt x="0" y="10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254031">
            <a:off x="14805430" y="-2271346"/>
            <a:ext cx="9577623" cy="7320624"/>
          </a:xfrm>
          <a:custGeom>
            <a:avLst/>
            <a:gdLst/>
            <a:ahLst/>
            <a:cxnLst/>
            <a:rect l="l" t="t" r="r" b="b"/>
            <a:pathLst>
              <a:path w="9577623" h="7320624">
                <a:moveTo>
                  <a:pt x="0" y="0"/>
                </a:moveTo>
                <a:lnTo>
                  <a:pt x="9577624" y="0"/>
                </a:lnTo>
                <a:lnTo>
                  <a:pt x="9577624" y="7320624"/>
                </a:lnTo>
                <a:lnTo>
                  <a:pt x="0" y="73206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 l="-11752" t="-66616"/>
            </a:stretch>
          </a:blipFill>
        </p:spPr>
      </p:sp>
      <p:sp>
        <p:nvSpPr>
          <p:cNvPr id="16" name="Freeform 16"/>
          <p:cNvSpPr/>
          <p:nvPr/>
        </p:nvSpPr>
        <p:spPr>
          <a:xfrm rot="1534140">
            <a:off x="12123012" y="-3546033"/>
            <a:ext cx="6205089" cy="5662143"/>
          </a:xfrm>
          <a:custGeom>
            <a:avLst/>
            <a:gdLst/>
            <a:ahLst/>
            <a:cxnLst/>
            <a:rect l="l" t="t" r="r" b="b"/>
            <a:pathLst>
              <a:path w="6205089" h="5662143">
                <a:moveTo>
                  <a:pt x="0" y="0"/>
                </a:moveTo>
                <a:lnTo>
                  <a:pt x="6205089" y="0"/>
                </a:lnTo>
                <a:lnTo>
                  <a:pt x="6205089" y="5662143"/>
                </a:lnTo>
                <a:lnTo>
                  <a:pt x="0" y="566214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76769" y="1464245"/>
            <a:ext cx="12534462" cy="735851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74580" y="3893712"/>
            <a:ext cx="2072820" cy="1249788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652814" y="5019265"/>
            <a:ext cx="1597290" cy="1085182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42541" y="6634887"/>
            <a:ext cx="2158171" cy="1207113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240543" y="6651313"/>
            <a:ext cx="1822862" cy="1048603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35545" y="5143500"/>
            <a:ext cx="1950889" cy="1353429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56209" y="7126770"/>
            <a:ext cx="7004911" cy="155461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62998" y="6047965"/>
            <a:ext cx="7962066" cy="143878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72338" y="3930627"/>
            <a:ext cx="7815749" cy="242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8200" y="1728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37140" y="4446026"/>
            <a:ext cx="1011848" cy="1048054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37140" y="6041283"/>
            <a:ext cx="1011848" cy="1048054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2153" y="4446026"/>
            <a:ext cx="1011848" cy="1048054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96105" y="444035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39430" y="1156770"/>
            <a:ext cx="13654230" cy="230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139"/>
              </a:lnSpc>
              <a:spcBef>
                <a:spcPct val="0"/>
              </a:spcBef>
            </a:pPr>
            <a:r>
              <a:rPr lang="tr-TR" sz="9600" spc="90" dirty="0" smtClean="0">
                <a:solidFill>
                  <a:srgbClr val="103E7B"/>
                </a:solidFill>
                <a:latin typeface="Bryndan Write"/>
              </a:rPr>
              <a:t>ÖFKE BİÇİMLERİ</a:t>
            </a:r>
            <a:endParaRPr lang="en-US" sz="9600" spc="9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096105" y="6041283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08270" y="444035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55893" y="4641279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tr-TR" sz="3159" dirty="0" smtClean="0">
                <a:solidFill>
                  <a:srgbClr val="FFFFFF"/>
                </a:solidFill>
                <a:latin typeface="Poppins Medium"/>
              </a:rPr>
              <a:t>KONTROLSÜZ ÖFKE</a:t>
            </a: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55893" y="6239371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tr-TR" sz="3159" dirty="0" smtClean="0">
                <a:solidFill>
                  <a:srgbClr val="FFFFFF"/>
                </a:solidFill>
                <a:latin typeface="Poppins Medium"/>
              </a:rPr>
              <a:t>KRONİK ÖFKE</a:t>
            </a: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468058" y="4516180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tr-TR" sz="3159" dirty="0" smtClean="0">
                <a:solidFill>
                  <a:srgbClr val="FFFFFF"/>
                </a:solidFill>
                <a:latin typeface="Poppins Medium"/>
              </a:rPr>
              <a:t>DURUMLUK ÖFKE </a:t>
            </a: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772495" y="6041283"/>
            <a:ext cx="1011848" cy="1048054"/>
            <a:chOff x="0" y="0"/>
            <a:chExt cx="1349131" cy="13974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04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117236" y="5963757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827846" y="6222308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tr-TR" sz="3159" dirty="0" smtClean="0">
                <a:solidFill>
                  <a:srgbClr val="FFFFFF"/>
                </a:solidFill>
                <a:latin typeface="Poppins Medium"/>
              </a:rPr>
              <a:t>SÜREKLİ ÖFKE</a:t>
            </a: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915165" y="7843133"/>
            <a:ext cx="5075907" cy="56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Poppins Medium"/>
              </a:rPr>
              <a:t>Contact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14088041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96163">
            <a:off x="3077986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Resim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98313" y="7238457"/>
            <a:ext cx="2786548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374" y="-15910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0549" y="1257300"/>
            <a:ext cx="1771249" cy="1564011"/>
            <a:chOff x="0" y="0"/>
            <a:chExt cx="2361665" cy="2085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r="-485" b="-3843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67347" y="253540"/>
              <a:ext cx="2226971" cy="158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7539" spc="45" dirty="0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94893" y="3088249"/>
            <a:ext cx="1771249" cy="1564011"/>
            <a:chOff x="0" y="0"/>
            <a:chExt cx="2361665" cy="2085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r="-485" b="-3843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67347" y="253540"/>
              <a:ext cx="2226971" cy="158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7539" spc="45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57537" y="1365876"/>
            <a:ext cx="1771249" cy="1564011"/>
            <a:chOff x="0" y="0"/>
            <a:chExt cx="2361665" cy="20853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r="-485" b="-3843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7347" y="253540"/>
              <a:ext cx="2226971" cy="158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7539" spc="45" dirty="0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00818" y="3058998"/>
            <a:ext cx="1771249" cy="1564011"/>
            <a:chOff x="0" y="0"/>
            <a:chExt cx="2361665" cy="20853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61665" cy="2085348"/>
            </a:xfrm>
            <a:custGeom>
              <a:avLst/>
              <a:gdLst/>
              <a:ahLst/>
              <a:cxnLst/>
              <a:rect l="l" t="t" r="r" b="b"/>
              <a:pathLst>
                <a:path w="2361665" h="2085348">
                  <a:moveTo>
                    <a:pt x="0" y="0"/>
                  </a:moveTo>
                  <a:lnTo>
                    <a:pt x="2361665" y="0"/>
                  </a:lnTo>
                  <a:lnTo>
                    <a:pt x="2361665" y="2085348"/>
                  </a:lnTo>
                  <a:lnTo>
                    <a:pt x="0" y="2085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r="-485" b="-3843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67347" y="253540"/>
              <a:ext cx="2226971" cy="158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72"/>
                </a:lnSpc>
              </a:pPr>
              <a:r>
                <a:rPr lang="en-US" sz="7539" spc="45" dirty="0">
                  <a:solidFill>
                    <a:srgbClr val="FCFCFC"/>
                  </a:solidFill>
                  <a:latin typeface="Bryndan Write"/>
                </a:rPr>
                <a:t>04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3921274">
            <a:off x="4180760" y="2247772"/>
            <a:ext cx="1333779" cy="1364231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12896">
            <a:off x="8132159" y="2101841"/>
            <a:ext cx="1333779" cy="1364231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80" y="0"/>
                </a:lnTo>
                <a:lnTo>
                  <a:pt x="1333780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921274">
            <a:off x="12756206" y="2101840"/>
            <a:ext cx="1333779" cy="1364231"/>
          </a:xfrm>
          <a:custGeom>
            <a:avLst/>
            <a:gdLst/>
            <a:ahLst/>
            <a:cxnLst/>
            <a:rect l="l" t="t" r="r" b="b"/>
            <a:pathLst>
              <a:path w="1333779" h="1364231">
                <a:moveTo>
                  <a:pt x="0" y="0"/>
                </a:moveTo>
                <a:lnTo>
                  <a:pt x="1333779" y="0"/>
                </a:lnTo>
                <a:lnTo>
                  <a:pt x="1333779" y="1364231"/>
                </a:lnTo>
                <a:lnTo>
                  <a:pt x="0" y="1364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202485">
            <a:off x="15599212" y="-386452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202485">
            <a:off x="-610881" y="8385507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877417" flipH="1" flipV="1">
            <a:off x="-2824649" y="-932924"/>
            <a:ext cx="7706697" cy="2774411"/>
          </a:xfrm>
          <a:custGeom>
            <a:avLst/>
            <a:gdLst/>
            <a:ahLst/>
            <a:cxnLst/>
            <a:rect l="l" t="t" r="r" b="b"/>
            <a:pathLst>
              <a:path w="7706697" h="2774411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100000" flipH="1" flipV="1">
            <a:off x="13603278" y="8413453"/>
            <a:ext cx="7706697" cy="2774411"/>
          </a:xfrm>
          <a:custGeom>
            <a:avLst/>
            <a:gdLst/>
            <a:ahLst/>
            <a:cxnLst/>
            <a:rect l="l" t="t" r="r" b="b"/>
            <a:pathLst>
              <a:path w="7706697" h="2774411">
                <a:moveTo>
                  <a:pt x="7706697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7" y="0"/>
                </a:lnTo>
                <a:lnTo>
                  <a:pt x="7706697" y="277441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Metin kutusu 26"/>
          <p:cNvSpPr txBox="1"/>
          <p:nvPr/>
        </p:nvSpPr>
        <p:spPr>
          <a:xfrm>
            <a:off x="791056" y="3687642"/>
            <a:ext cx="38980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</a:t>
            </a: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KONTROLSÜZ ÖFKE</a:t>
            </a:r>
          </a:p>
          <a:p>
            <a:r>
              <a:rPr lang="tr-TR" sz="2400" b="1" dirty="0"/>
              <a:t>Kontrol edilemediğinde yıkıcı, saldırgan, tahrip edici tepkilere dönüşme potansiyeline sahiptir.                                          </a:t>
            </a:r>
          </a:p>
          <a:p>
            <a:r>
              <a:rPr lang="tr-TR" sz="2400" b="1" dirty="0" smtClean="0"/>
              <a:t>En </a:t>
            </a:r>
            <a:r>
              <a:rPr lang="tr-TR" sz="2400" b="1" dirty="0"/>
              <a:t>az iki kişiyi mutsuz eder. Kavga, şiddet, terör ifade edilemeyen öfke duygularının etkisidir.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4870748" y="5286282"/>
            <a:ext cx="49091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 </a:t>
            </a: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KRONİK ÖFKE</a:t>
            </a:r>
          </a:p>
          <a:p>
            <a:r>
              <a:rPr lang="tr-TR" sz="2400" b="1" dirty="0"/>
              <a:t>Öfkenin kronikleşmesi halinde (sürekli öfke hali) kişide düşmanca duygu ve davranışlara doğru yönelim </a:t>
            </a:r>
            <a:r>
              <a:rPr lang="tr-TR" sz="2400" b="1" dirty="0" smtClean="0"/>
              <a:t>artar. Sağlık </a:t>
            </a:r>
            <a:r>
              <a:rPr lang="tr-TR" sz="2400" b="1" dirty="0"/>
              <a:t>problemleri kalp damar hastalıkları, baş ağrısı, yüksek tansiyon, mide hastalıkları, psikolojik bozukluklara yol açar.</a:t>
            </a:r>
          </a:p>
          <a:p>
            <a:r>
              <a:rPr lang="tr-TR" sz="2400" b="1" dirty="0"/>
              <a:t>Sosyal problemler, uyumsuzluk, dışlanma </a:t>
            </a:r>
            <a:r>
              <a:rPr lang="tr-TR" sz="2400" b="1" dirty="0" err="1"/>
              <a:t>v.b</a:t>
            </a:r>
            <a:r>
              <a:rPr lang="tr-TR" sz="2400" b="1" dirty="0"/>
              <a:t>. durumlarla karşı karşıya bırakır.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10143278" y="4244936"/>
            <a:ext cx="33710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DURUMLUK ÖFKE</a:t>
            </a:r>
          </a:p>
          <a:p>
            <a:r>
              <a:rPr lang="tr-TR" sz="2400" b="1" dirty="0"/>
              <a:t>Kas gerilimi, sinir sisteminin uyarılması </a:t>
            </a:r>
            <a:r>
              <a:rPr lang="tr-TR" sz="2400" b="1" dirty="0" smtClean="0"/>
              <a:t>durumudur. Şiddeti </a:t>
            </a:r>
            <a:r>
              <a:rPr lang="tr-TR" sz="2400" b="1" dirty="0"/>
              <a:t>algılama </a:t>
            </a:r>
            <a:r>
              <a:rPr lang="tr-TR" sz="2400" b="1" dirty="0" smtClean="0"/>
              <a:t>ve engellenmenin </a:t>
            </a:r>
            <a:r>
              <a:rPr lang="tr-TR" sz="2400" b="1" dirty="0"/>
              <a:t>etkisine göre artar.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14074886" y="5571480"/>
            <a:ext cx="3984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SÜREKLİ ÖFKE</a:t>
            </a:r>
          </a:p>
          <a:p>
            <a:r>
              <a:rPr lang="tr-TR" sz="2400" b="1" dirty="0"/>
              <a:t>Çok sayıda durumu sıkıcı, engelleyici algılayarak sürekli öfke yaşama durumudur.</a:t>
            </a:r>
          </a:p>
          <a:p>
            <a:r>
              <a:rPr lang="tr-TR" sz="2400" b="1" dirty="0"/>
              <a:t>Sağlık (fiziksel, ruhsal) ve sosyal uyum sorununa neden olur.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412" y="-5022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1198" y="6374618"/>
            <a:ext cx="1057872" cy="1048054"/>
            <a:chOff x="-26718" y="819149"/>
            <a:chExt cx="1410495" cy="1397405"/>
          </a:xfrm>
        </p:grpSpPr>
        <p:sp>
          <p:nvSpPr>
            <p:cNvPr id="4" name="Freeform 4"/>
            <p:cNvSpPr/>
            <p:nvPr/>
          </p:nvSpPr>
          <p:spPr>
            <a:xfrm>
              <a:off x="34646" y="819149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-26718" y="954283"/>
              <a:ext cx="1349131" cy="961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 dirty="0">
                  <a:solidFill>
                    <a:srgbClr val="FCFCFC"/>
                  </a:solidFill>
                  <a:latin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38259" y="6312561"/>
            <a:ext cx="1045862" cy="1048054"/>
            <a:chOff x="10263474" y="-1287160"/>
            <a:chExt cx="1394482" cy="1397405"/>
          </a:xfrm>
        </p:grpSpPr>
        <p:sp>
          <p:nvSpPr>
            <p:cNvPr id="7" name="Freeform 7"/>
            <p:cNvSpPr/>
            <p:nvPr/>
          </p:nvSpPr>
          <p:spPr>
            <a:xfrm>
              <a:off x="10308825" y="-128716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263474" y="-1094484"/>
              <a:ext cx="1349131" cy="961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 dirty="0">
                  <a:solidFill>
                    <a:srgbClr val="FCFCFC"/>
                  </a:solidFill>
                  <a:latin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433852" y="8319549"/>
            <a:ext cx="1011848" cy="1048054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204341" y="6338373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28789" y="790719"/>
            <a:ext cx="13654230" cy="221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139"/>
              </a:lnSpc>
              <a:spcBef>
                <a:spcPct val="0"/>
              </a:spcBef>
            </a:pPr>
            <a:r>
              <a:rPr lang="tr-TR" sz="6600" spc="90" dirty="0" smtClean="0">
                <a:solidFill>
                  <a:srgbClr val="103E7B"/>
                </a:solidFill>
                <a:latin typeface="Bryndan Write"/>
              </a:rPr>
              <a:t>ÖFKE İFADE TARZLARI</a:t>
            </a:r>
            <a:endParaRPr lang="en-US" sz="6600" spc="90" dirty="0">
              <a:solidFill>
                <a:srgbClr val="103E7B"/>
              </a:solidFill>
              <a:latin typeface="Bryndan Write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994192" y="6338373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35865" y="8278968"/>
            <a:ext cx="5795482" cy="1129216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55893" y="4641279"/>
            <a:ext cx="5075907" cy="56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Poppins Medium"/>
              </a:rPr>
              <a:t>Introduction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02749" y="6641684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96412" y="4600816"/>
            <a:ext cx="1011848" cy="72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5"/>
              </a:lnSpc>
            </a:pPr>
            <a:r>
              <a:rPr lang="en-US" sz="4567" spc="27" dirty="0">
                <a:solidFill>
                  <a:srgbClr val="FCFCFC"/>
                </a:solidFill>
                <a:latin typeface="Bryndan Write"/>
              </a:rPr>
              <a:t>04</a:t>
            </a:r>
          </a:p>
        </p:txBody>
      </p:sp>
      <p:sp>
        <p:nvSpPr>
          <p:cNvPr id="30" name="Freeform 30"/>
          <p:cNvSpPr/>
          <p:nvPr/>
        </p:nvSpPr>
        <p:spPr>
          <a:xfrm>
            <a:off x="5213236" y="3508516"/>
            <a:ext cx="6438447" cy="2184600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1353980" y="6457067"/>
            <a:ext cx="5075907" cy="53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"/>
              </a:lnSpc>
              <a:spcBef>
                <a:spcPct val="0"/>
              </a:spcBef>
            </a:pPr>
            <a:endParaRPr lang="en-US" sz="3159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34" name="Freeform 34"/>
          <p:cNvSpPr/>
          <p:nvPr/>
        </p:nvSpPr>
        <p:spPr>
          <a:xfrm rot="-5496163">
            <a:off x="14668752" y="1495025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96163">
            <a:off x="2607756" y="1538108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Metin kutusu 35"/>
          <p:cNvSpPr txBox="1"/>
          <p:nvPr/>
        </p:nvSpPr>
        <p:spPr>
          <a:xfrm>
            <a:off x="5445700" y="3895355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Öfke ifade tarzları bireylere </a:t>
            </a:r>
            <a:r>
              <a:rPr lang="tr-TR" sz="2400" b="1" dirty="0" smtClean="0"/>
              <a:t>göre farklılaşmaktadır</a:t>
            </a:r>
            <a:r>
              <a:rPr lang="tr-TR" sz="2400" b="1" dirty="0"/>
              <a:t>. </a:t>
            </a:r>
          </a:p>
          <a:p>
            <a:r>
              <a:rPr lang="tr-TR" sz="2400" b="1" dirty="0"/>
              <a:t>Bu ifade tarzları öfke içte, öfke dışta ve kontrol edilen öfke değişkenlerince ölçülmektedir 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11158187" y="6464779"/>
            <a:ext cx="31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/>
          </a:p>
        </p:txBody>
      </p:sp>
      <p:sp>
        <p:nvSpPr>
          <p:cNvPr id="38" name="Metin kutusu 37"/>
          <p:cNvSpPr txBox="1"/>
          <p:nvPr/>
        </p:nvSpPr>
        <p:spPr>
          <a:xfrm>
            <a:off x="11201401" y="6565538"/>
            <a:ext cx="5588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Öfke dışta: Çevredeki insanlara veya objelere yönelik saldırgan davranışlar gösterme eğilimi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3381483" y="6520480"/>
            <a:ext cx="5394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Öfke içte: Öfke yaratan düşünce ve duyguları bastırma eğilimi</a:t>
            </a:r>
          </a:p>
        </p:txBody>
      </p:sp>
      <p:sp>
        <p:nvSpPr>
          <p:cNvPr id="40" name="Metin kutusu 39"/>
          <p:cNvSpPr txBox="1"/>
          <p:nvPr/>
        </p:nvSpPr>
        <p:spPr>
          <a:xfrm>
            <a:off x="5872671" y="8325239"/>
            <a:ext cx="5499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Kontrol edilen öfke: Öfke yaşantısını veya öfkenin ifadesini kontrol edebilme yeteneğini yansıtmaktadır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33830" y="7551132"/>
            <a:ext cx="3339770" cy="262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806</Words>
  <Application>Microsoft Office PowerPoint</Application>
  <PresentationFormat>Özel</PresentationFormat>
  <Paragraphs>122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6" baseType="lpstr">
      <vt:lpstr>Calibri</vt:lpstr>
      <vt:lpstr>Arial</vt:lpstr>
      <vt:lpstr>Bryndan Write</vt:lpstr>
      <vt:lpstr>Poppins Medium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DADAY IHL</dc:creator>
  <cp:lastModifiedBy>DADAY IHL</cp:lastModifiedBy>
  <cp:revision>41</cp:revision>
  <dcterms:created xsi:type="dcterms:W3CDTF">2006-08-16T00:00:00Z</dcterms:created>
  <dcterms:modified xsi:type="dcterms:W3CDTF">2024-11-21T11:34:26Z</dcterms:modified>
  <dc:identifier>DAF4WLRsN5Y</dc:identifier>
</cp:coreProperties>
</file>